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68" r:id="rId4"/>
    <p:sldId id="273" r:id="rId5"/>
    <p:sldId id="265" r:id="rId6"/>
    <p:sldId id="264" r:id="rId7"/>
    <p:sldId id="263" r:id="rId8"/>
    <p:sldId id="262" r:id="rId9"/>
    <p:sldId id="257" r:id="rId10"/>
    <p:sldId id="256" r:id="rId11"/>
    <p:sldId id="258" r:id="rId12"/>
    <p:sldId id="259" r:id="rId13"/>
    <p:sldId id="260" r:id="rId14"/>
    <p:sldId id="261" r:id="rId15"/>
    <p:sldId id="266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DF336"/>
    <a:srgbClr val="2D82FF"/>
    <a:srgbClr val="009900"/>
    <a:srgbClr val="A0A0E0"/>
    <a:srgbClr val="F90707"/>
    <a:srgbClr val="F1750F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72" autoAdjust="0"/>
    <p:restoredTop sz="94660"/>
  </p:normalViewPr>
  <p:slideViewPr>
    <p:cSldViewPr>
      <p:cViewPr>
        <p:scale>
          <a:sx n="75" d="100"/>
          <a:sy n="75" d="100"/>
        </p:scale>
        <p:origin x="-2628" y="-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EA9FD-0214-4711-B76C-10B90313A73F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F2F12-9F02-4B56-AC19-7CE8B115F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95836-7BBF-4AAC-ACDC-5E0ED34A21FE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7EE54-F8C8-443F-9A91-4C89CD769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0D2FA-902F-4E4B-B7DC-EECD633104A1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B4897-4C56-439A-8D05-A0C57241F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53746-4B8E-49DF-9FF5-4C795987D6AC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6DDA9-41A0-480B-8381-EE95F1AFC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A1D47-5116-4AD6-9E59-CA5C66202914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9DCA3-99BE-45BF-8BCE-74BA6AE9E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5D44C-ED39-414D-AEB7-18180EBFD770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2295B-0731-4321-A5CC-334E9DC70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E1A7F-0C1F-47D4-8336-822CE027399E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5D24-21C0-43C2-AB93-EAAF64734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1362F-CBD4-40B7-B478-8FE638A1ECA1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12911-3A7F-465D-A678-D500A55E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B0C2B-DDEC-42E0-B08B-CB33DD153B03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65B31-6261-4703-AE62-A4D5F8D6C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0CE36-BFA1-42E0-A96D-81710826B888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D580F-191E-4296-A4EB-171A27B02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56F2E-2723-46E8-BD1C-9057B09E3EAB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7317B-F0DD-4F51-822D-7F57D3A02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tx1">
                <a:lumMod val="50000"/>
              </a:schemeClr>
            </a:gs>
            <a:gs pos="70000">
              <a:schemeClr val="tx1">
                <a:lumMod val="75000"/>
              </a:schemeClr>
            </a:gs>
            <a:gs pos="40000">
              <a:schemeClr val="tx1">
                <a:lumMod val="75000"/>
              </a:schemeClr>
            </a:gs>
            <a:gs pos="96000">
              <a:schemeClr val="tx1">
                <a:lumMod val="5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7E23C9-BD03-4E91-B6DD-C106DE55A4AC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71A743-64A4-4DF0-82E8-C5A394338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ransition spd="slow">
    <p:push dir="u"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70075" y="4184650"/>
            <a:ext cx="208756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46570" y="1412776"/>
            <a:ext cx="766248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ИНТЕРАКТИВНАЯ ИГРА ДЛЯ ДЕТЕЙ 5-7 ЛЕТ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«НЕЗНАЙКА В БОЛЬШОМ ГОРОДЕ»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219700" y="4941888"/>
            <a:ext cx="4321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2000" b="1" i="1" dirty="0">
              <a:solidFill>
                <a:srgbClr val="0000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Группа 5"/>
          <p:cNvGrpSpPr>
            <a:grpSpLocks/>
          </p:cNvGrpSpPr>
          <p:nvPr/>
        </p:nvGrpSpPr>
        <p:grpSpPr bwMode="auto">
          <a:xfrm>
            <a:off x="539750" y="2400300"/>
            <a:ext cx="3508375" cy="3889375"/>
            <a:chOff x="2813515" y="1772816"/>
            <a:chExt cx="3509126" cy="45558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815103" y="4729444"/>
              <a:ext cx="3507538" cy="5838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815103" y="5733582"/>
              <a:ext cx="3507538" cy="5950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815103" y="1772816"/>
              <a:ext cx="3501186" cy="5838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813515" y="2780673"/>
              <a:ext cx="3502775" cy="5838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15103" y="3712290"/>
              <a:ext cx="3507538" cy="5857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7100" y="333375"/>
            <a:ext cx="1851025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500063"/>
            <a:ext cx="1512887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51950" y="2794000"/>
            <a:ext cx="24066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427538" y="660400"/>
            <a:ext cx="4572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Вот, зелёный замигал,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Путь -" свободен", указал.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Человечек в том глазке,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Переход открыл он мне.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284663" y="3089275"/>
            <a:ext cx="4572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Подскажи Незнайке, что ему нужно сделать в этой ситуации?(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Нажми на Незнайку и узнай правильный ответ)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00399 0.90046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50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41736 3.33333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Группа 12"/>
          <p:cNvGrpSpPr>
            <a:grpSpLocks/>
          </p:cNvGrpSpPr>
          <p:nvPr/>
        </p:nvGrpSpPr>
        <p:grpSpPr bwMode="auto">
          <a:xfrm>
            <a:off x="4303712" y="632991"/>
            <a:ext cx="52388" cy="6553200"/>
            <a:chOff x="4355974" y="116632"/>
            <a:chExt cx="51871" cy="6552728"/>
          </a:xfrm>
        </p:grpSpPr>
        <p:sp>
          <p:nvSpPr>
            <p:cNvPr id="4" name="Блок-схема: процесс 3"/>
            <p:cNvSpPr/>
            <p:nvPr/>
          </p:nvSpPr>
          <p:spPr>
            <a:xfrm flipH="1">
              <a:off x="4355974" y="116632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Блок-схема: процесс 4"/>
            <p:cNvSpPr/>
            <p:nvPr/>
          </p:nvSpPr>
          <p:spPr>
            <a:xfrm flipH="1">
              <a:off x="4355974" y="900801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Блок-схема: процесс 5"/>
            <p:cNvSpPr/>
            <p:nvPr/>
          </p:nvSpPr>
          <p:spPr>
            <a:xfrm flipH="1">
              <a:off x="4355974" y="1646872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Блок-схема: процесс 6"/>
            <p:cNvSpPr/>
            <p:nvPr/>
          </p:nvSpPr>
          <p:spPr>
            <a:xfrm flipH="1">
              <a:off x="4355974" y="2421516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Блок-схема: процесс 7"/>
            <p:cNvSpPr/>
            <p:nvPr/>
          </p:nvSpPr>
          <p:spPr>
            <a:xfrm flipH="1">
              <a:off x="4357546" y="3140601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Блок-схема: процесс 8"/>
            <p:cNvSpPr/>
            <p:nvPr/>
          </p:nvSpPr>
          <p:spPr>
            <a:xfrm flipH="1">
              <a:off x="4360690" y="3861274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Блок-схема: процесс 9"/>
            <p:cNvSpPr/>
            <p:nvPr/>
          </p:nvSpPr>
          <p:spPr>
            <a:xfrm flipH="1">
              <a:off x="4360690" y="4653380"/>
              <a:ext cx="45583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 flipH="1">
              <a:off x="4357546" y="5372465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 flipH="1">
              <a:off x="4362261" y="6093139"/>
              <a:ext cx="45584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3554" name="Группа 13"/>
          <p:cNvGrpSpPr>
            <a:grpSpLocks/>
          </p:cNvGrpSpPr>
          <p:nvPr/>
        </p:nvGrpSpPr>
        <p:grpSpPr bwMode="auto">
          <a:xfrm rot="5400000">
            <a:off x="350837" y="1527176"/>
            <a:ext cx="3736975" cy="3937000"/>
            <a:chOff x="2813515" y="1772816"/>
            <a:chExt cx="3509126" cy="455581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815005" y="4730419"/>
              <a:ext cx="3507636" cy="5860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815005" y="5733432"/>
              <a:ext cx="3507636" cy="5951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815004" y="1772815"/>
              <a:ext cx="3500182" cy="5841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813515" y="2781339"/>
              <a:ext cx="3501672" cy="5841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15004" y="3712709"/>
              <a:ext cx="3507636" cy="5841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3555" name="Группа 19"/>
          <p:cNvGrpSpPr>
            <a:grpSpLocks/>
          </p:cNvGrpSpPr>
          <p:nvPr/>
        </p:nvGrpSpPr>
        <p:grpSpPr bwMode="auto">
          <a:xfrm rot="5400000">
            <a:off x="4710226" y="1547814"/>
            <a:ext cx="3738563" cy="3935412"/>
            <a:chOff x="2813515" y="1772816"/>
            <a:chExt cx="3509126" cy="455581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2815005" y="4727936"/>
              <a:ext cx="3507635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815006" y="5731355"/>
              <a:ext cx="3507635" cy="595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815005" y="1770977"/>
              <a:ext cx="3500185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813515" y="2779909"/>
              <a:ext cx="3501675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815005" y="3711654"/>
              <a:ext cx="3507635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84175" y="1935163"/>
            <a:ext cx="1512888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Стрелка вверх 26"/>
          <p:cNvSpPr/>
          <p:nvPr/>
        </p:nvSpPr>
        <p:spPr>
          <a:xfrm>
            <a:off x="2072389" y="268355"/>
            <a:ext cx="373280" cy="1033264"/>
          </a:xfrm>
          <a:prstGeom prst="upArrow">
            <a:avLst/>
          </a:prstGeom>
          <a:solidFill>
            <a:srgbClr val="FF0000"/>
          </a:solidFill>
          <a:scene3d>
            <a:camera prst="orthographicFront"/>
            <a:lightRig rig="chilly" dir="t"/>
          </a:scene3d>
          <a:sp3d contourW="6350" prstMaterial="plastic">
            <a:bevelT w="0" h="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8" name="Стрелка вверх 27"/>
          <p:cNvSpPr/>
          <p:nvPr/>
        </p:nvSpPr>
        <p:spPr>
          <a:xfrm rot="10800000">
            <a:off x="6392869" y="5576664"/>
            <a:ext cx="373280" cy="1033264"/>
          </a:xfrm>
          <a:prstGeom prst="upArrow">
            <a:avLst/>
          </a:prstGeom>
          <a:solidFill>
            <a:srgbClr val="FF0000"/>
          </a:solidFill>
          <a:scene3d>
            <a:camera prst="orthographicFront"/>
            <a:lightRig rig="chilly" dir="t"/>
          </a:scene3d>
          <a:sp3d contourW="6350" prstMaterial="plastic">
            <a:bevelT w="0" h="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060575" y="2298700"/>
            <a:ext cx="52149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  <a:t>Убедись, что слева- справа 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  <a:t>нету мчащихся машин,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  <a:t>И тогда иди спокойно. 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  <a:t>Все поймут: ты стал большим.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006599" y="4256459"/>
            <a:ext cx="49784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Что необходимо сделать, когда будешь переходить проезжую часть по зебре?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( Нажми на Незнайку, чтобы проверить свой ответ)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44358 0.00208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0" y="9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58 0.00208 L 1.06163 0.01435 " pathEditMode="relative" rAng="0" ptsTypes="AA">
                                      <p:cBhvr>
                                        <p:cTn id="28" dur="2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775" y="276225"/>
            <a:ext cx="8620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4463" y="5613400"/>
            <a:ext cx="93345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79" name="Группа 8"/>
          <p:cNvGrpSpPr>
            <a:grpSpLocks/>
          </p:cNvGrpSpPr>
          <p:nvPr/>
        </p:nvGrpSpPr>
        <p:grpSpPr bwMode="auto">
          <a:xfrm>
            <a:off x="4356100" y="115888"/>
            <a:ext cx="52388" cy="6553200"/>
            <a:chOff x="4355974" y="116632"/>
            <a:chExt cx="51871" cy="6552728"/>
          </a:xfrm>
        </p:grpSpPr>
        <p:sp>
          <p:nvSpPr>
            <p:cNvPr id="10" name="Блок-схема: процесс 9"/>
            <p:cNvSpPr/>
            <p:nvPr/>
          </p:nvSpPr>
          <p:spPr>
            <a:xfrm flipH="1">
              <a:off x="4355974" y="116632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 flipH="1">
              <a:off x="4355974" y="900801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 flipH="1">
              <a:off x="4355974" y="1646872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 flipH="1">
              <a:off x="4355974" y="2421516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Блок-схема: процесс 13"/>
            <p:cNvSpPr/>
            <p:nvPr/>
          </p:nvSpPr>
          <p:spPr>
            <a:xfrm flipH="1">
              <a:off x="4357546" y="3140601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Блок-схема: процесс 14"/>
            <p:cNvSpPr/>
            <p:nvPr/>
          </p:nvSpPr>
          <p:spPr>
            <a:xfrm flipH="1">
              <a:off x="4360690" y="3861274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Блок-схема: процесс 15"/>
            <p:cNvSpPr/>
            <p:nvPr/>
          </p:nvSpPr>
          <p:spPr>
            <a:xfrm flipH="1">
              <a:off x="4360690" y="4653380"/>
              <a:ext cx="45583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 flipH="1">
              <a:off x="4357546" y="5372465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Блок-схема: процесс 17"/>
            <p:cNvSpPr/>
            <p:nvPr/>
          </p:nvSpPr>
          <p:spPr>
            <a:xfrm flipH="1">
              <a:off x="4362261" y="6093139"/>
              <a:ext cx="45584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2124075" y="0"/>
            <a:ext cx="714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88125" y="-3175"/>
            <a:ext cx="714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5097463"/>
            <a:ext cx="1512887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3" name="Группа 23"/>
          <p:cNvGrpSpPr>
            <a:grpSpLocks/>
          </p:cNvGrpSpPr>
          <p:nvPr/>
        </p:nvGrpSpPr>
        <p:grpSpPr bwMode="auto">
          <a:xfrm rot="10800000">
            <a:off x="7054850" y="522288"/>
            <a:ext cx="1447800" cy="1333500"/>
            <a:chOff x="1143000" y="5105400"/>
            <a:chExt cx="1600200" cy="1752600"/>
          </a:xfrm>
        </p:grpSpPr>
        <p:sp>
          <p:nvSpPr>
            <p:cNvPr id="25" name="Rectangle 41"/>
            <p:cNvSpPr>
              <a:spLocks noChangeArrowheads="1"/>
            </p:cNvSpPr>
            <p:nvPr/>
          </p:nvSpPr>
          <p:spPr bwMode="auto">
            <a:xfrm>
              <a:off x="1143000" y="5105400"/>
              <a:ext cx="1600200" cy="17526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6" name="AutoShape 43"/>
            <p:cNvSpPr>
              <a:spLocks noChangeArrowheads="1"/>
            </p:cNvSpPr>
            <p:nvPr/>
          </p:nvSpPr>
          <p:spPr bwMode="auto">
            <a:xfrm>
              <a:off x="1143000" y="5105400"/>
              <a:ext cx="1600200" cy="838744"/>
            </a:xfrm>
            <a:custGeom>
              <a:avLst/>
              <a:gdLst>
                <a:gd name="T0" fmla="*/ 1400175 w 21600"/>
                <a:gd name="T1" fmla="*/ 419100 h 21600"/>
                <a:gd name="T2" fmla="*/ 800100 w 21600"/>
                <a:gd name="T3" fmla="*/ 838200 h 21600"/>
                <a:gd name="T4" fmla="*/ 200025 w 21600"/>
                <a:gd name="T5" fmla="*/ 419100 h 21600"/>
                <a:gd name="T6" fmla="*/ 80010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7" name="Line 44"/>
            <p:cNvSpPr>
              <a:spLocks noChangeShapeType="1"/>
            </p:cNvSpPr>
            <p:nvPr/>
          </p:nvSpPr>
          <p:spPr bwMode="auto">
            <a:xfrm>
              <a:off x="1144754" y="5257710"/>
              <a:ext cx="15247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8" name="Line 45"/>
            <p:cNvSpPr>
              <a:spLocks noChangeShapeType="1"/>
            </p:cNvSpPr>
            <p:nvPr/>
          </p:nvSpPr>
          <p:spPr bwMode="auto">
            <a:xfrm>
              <a:off x="1295650" y="5410019"/>
              <a:ext cx="12948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9" name="Line 46"/>
            <p:cNvSpPr>
              <a:spLocks noChangeShapeType="1"/>
            </p:cNvSpPr>
            <p:nvPr/>
          </p:nvSpPr>
          <p:spPr bwMode="auto">
            <a:xfrm>
              <a:off x="1371099" y="5562329"/>
              <a:ext cx="11440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0" name="Line 47"/>
            <p:cNvSpPr>
              <a:spLocks noChangeShapeType="1"/>
            </p:cNvSpPr>
            <p:nvPr/>
          </p:nvSpPr>
          <p:spPr bwMode="auto">
            <a:xfrm>
              <a:off x="1448301" y="5714637"/>
              <a:ext cx="9895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1" name="Line 57"/>
            <p:cNvSpPr>
              <a:spLocks noChangeShapeType="1"/>
            </p:cNvSpPr>
            <p:nvPr/>
          </p:nvSpPr>
          <p:spPr bwMode="auto">
            <a:xfrm flipV="1">
              <a:off x="1144754" y="5944144"/>
              <a:ext cx="380750" cy="9138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2" name="Line 58"/>
            <p:cNvSpPr>
              <a:spLocks noChangeShapeType="1"/>
            </p:cNvSpPr>
            <p:nvPr/>
          </p:nvSpPr>
          <p:spPr bwMode="auto">
            <a:xfrm>
              <a:off x="2364205" y="5944144"/>
              <a:ext cx="380749" cy="9138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2259013"/>
            <a:ext cx="1512887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56438" y="174625"/>
            <a:ext cx="1512887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470150" y="2593975"/>
            <a:ext cx="4572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Вот подземный переход,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Он нас к цели доведет,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По ступенькам ты спускайся,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И нисколько не пугайся.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70150" y="4162425"/>
            <a:ext cx="41179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</a:rPr>
              <a:t>Что поможет Незнайке перейти дорогу?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(Нажми на Незнайку, и ты увидишь правильный ответ)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18 -0.11134 L 0.00834 0.9909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55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34 0.12639 L -0.00434 -0.99699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4074 L -0.00382 0.128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4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8348" y="584200"/>
            <a:ext cx="73025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4075" y="0"/>
            <a:ext cx="714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88125" y="-3175"/>
            <a:ext cx="714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8575" y="2924175"/>
            <a:ext cx="43338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476250"/>
            <a:ext cx="12954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1958975" y="2000250"/>
            <a:ext cx="5153025" cy="4905375"/>
            <a:chOff x="1959292" y="1476772"/>
            <a:chExt cx="5152391" cy="4904555"/>
          </a:xfrm>
        </p:grpSpPr>
        <p:sp>
          <p:nvSpPr>
            <p:cNvPr id="2" name="Прямоугольник 1"/>
            <p:cNvSpPr/>
            <p:nvPr/>
          </p:nvSpPr>
          <p:spPr>
            <a:xfrm rot="2625364">
              <a:off x="1959292" y="3741756"/>
              <a:ext cx="5152391" cy="7936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608513" y="1476772"/>
              <a:ext cx="71094" cy="4904555"/>
            </a:xfrm>
            <a:prstGeom prst="rect">
              <a:avLst/>
            </a:prstGeom>
            <a:solidFill>
              <a:srgbClr val="FF0000"/>
            </a:solidFill>
            <a:scene3d>
              <a:camera prst="orthographicFront">
                <a:rot lat="0" lon="0" rev="8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440700" y="139700"/>
            <a:ext cx="864096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72196" y="276443"/>
            <a:ext cx="83726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!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647950" y="184150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Вы запомните, друзья.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На дороге нам нельзя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Бегать, прыгать и скакать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И с мячом в футбол играть.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И не думайте напрасно.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Что здесь вовсе не опасно</a:t>
            </a:r>
            <a:r>
              <a:rPr lang="ru-RU" dirty="0">
                <a:latin typeface="Times New Roman" pitchFamily="18" charset="0"/>
              </a:rPr>
              <a:t>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6142" y="2325688"/>
            <a:ext cx="48244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</a:rPr>
              <a:t>Дети играют на проезжей части, правильно ли это? Почему?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(Нажмите на Незнайку)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5488" y="139700"/>
            <a:ext cx="73025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485991" y="4068"/>
            <a:ext cx="3958217" cy="6853932"/>
          </a:xfrm>
          <a:prstGeom prst="rect">
            <a:avLst/>
          </a:prstGeom>
          <a:gradFill>
            <a:gsLst>
              <a:gs pos="3000">
                <a:schemeClr val="tx1">
                  <a:lumMod val="57000"/>
                  <a:alpha val="72000"/>
                </a:schemeClr>
              </a:gs>
              <a:gs pos="70000">
                <a:schemeClr val="tx1">
                  <a:lumMod val="75000"/>
                  <a:alpha val="49000"/>
                </a:schemeClr>
              </a:gs>
              <a:gs pos="40000">
                <a:schemeClr val="tx1">
                  <a:lumMod val="75000"/>
                  <a:alpha val="46000"/>
                </a:schemeClr>
              </a:gs>
              <a:gs pos="96000">
                <a:schemeClr val="tx1">
                  <a:lumMod val="50000"/>
                  <a:alpha val="59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Для машины, знают все,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Есть дороги, есть шоссе.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Помнит также мал и стар,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Пешеходам – </a:t>
            </a:r>
            <a:r>
              <a:rPr lang="ru-RU" sz="2400" b="1" dirty="0">
                <a:solidFill>
                  <a:srgbClr val="FF0000"/>
                </a:solidFill>
              </a:rPr>
              <a:t>…?...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89188" y="4763"/>
            <a:ext cx="96837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3663" y="0"/>
            <a:ext cx="96837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540500" y="-17463"/>
            <a:ext cx="2603500" cy="6858001"/>
          </a:xfrm>
          <a:prstGeom prst="rect">
            <a:avLst/>
          </a:prstGeom>
          <a:gradFill>
            <a:gsLst>
              <a:gs pos="0">
                <a:srgbClr val="92D050">
                  <a:lumMod val="94000"/>
                </a:srgbClr>
              </a:gs>
              <a:gs pos="50000">
                <a:schemeClr val="tx2">
                  <a:lumMod val="67000"/>
                </a:schemeClr>
              </a:gs>
              <a:gs pos="100000">
                <a:schemeClr val="bg2">
                  <a:lumMod val="62000"/>
                  <a:lumOff val="38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87675" y="276225"/>
            <a:ext cx="8620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24463" y="5613400"/>
            <a:ext cx="93345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486025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lumMod val="94000"/>
                </a:srgbClr>
              </a:gs>
              <a:gs pos="50000">
                <a:schemeClr val="tx2">
                  <a:lumMod val="67000"/>
                </a:schemeClr>
              </a:gs>
              <a:gs pos="100000">
                <a:schemeClr val="bg2">
                  <a:lumMod val="62000"/>
                  <a:lumOff val="38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Tree"/>
          <p:cNvSpPr>
            <a:spLocks noEditPoints="1" noChangeArrowheads="1"/>
          </p:cNvSpPr>
          <p:nvPr/>
        </p:nvSpPr>
        <p:spPr bwMode="auto">
          <a:xfrm>
            <a:off x="-200025" y="5970588"/>
            <a:ext cx="706438" cy="88741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4" name="Tree"/>
          <p:cNvSpPr>
            <a:spLocks noEditPoints="1" noChangeArrowheads="1"/>
          </p:cNvSpPr>
          <p:nvPr/>
        </p:nvSpPr>
        <p:spPr bwMode="auto">
          <a:xfrm>
            <a:off x="-138113" y="38100"/>
            <a:ext cx="706438" cy="887413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2" name="Tree"/>
          <p:cNvSpPr>
            <a:spLocks noEditPoints="1" noChangeArrowheads="1"/>
          </p:cNvSpPr>
          <p:nvPr/>
        </p:nvSpPr>
        <p:spPr bwMode="auto">
          <a:xfrm>
            <a:off x="-138113" y="1773238"/>
            <a:ext cx="706438" cy="88741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4" name="Tree"/>
          <p:cNvSpPr>
            <a:spLocks noEditPoints="1" noChangeArrowheads="1"/>
          </p:cNvSpPr>
          <p:nvPr/>
        </p:nvSpPr>
        <p:spPr bwMode="auto">
          <a:xfrm>
            <a:off x="-171450" y="3822700"/>
            <a:ext cx="706438" cy="8890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2" name="Tree"/>
          <p:cNvSpPr>
            <a:spLocks noEditPoints="1" noChangeArrowheads="1"/>
          </p:cNvSpPr>
          <p:nvPr/>
        </p:nvSpPr>
        <p:spPr bwMode="auto">
          <a:xfrm>
            <a:off x="8532813" y="139700"/>
            <a:ext cx="706437" cy="887413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3" name="Tree"/>
          <p:cNvSpPr>
            <a:spLocks noEditPoints="1" noChangeArrowheads="1"/>
          </p:cNvSpPr>
          <p:nvPr/>
        </p:nvSpPr>
        <p:spPr bwMode="auto">
          <a:xfrm>
            <a:off x="8451850" y="2333625"/>
            <a:ext cx="706438" cy="887413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4" name="Tree"/>
          <p:cNvSpPr>
            <a:spLocks noEditPoints="1" noChangeArrowheads="1"/>
          </p:cNvSpPr>
          <p:nvPr/>
        </p:nvSpPr>
        <p:spPr bwMode="auto">
          <a:xfrm>
            <a:off x="8437563" y="4725988"/>
            <a:ext cx="706437" cy="88741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7088" y="-1279525"/>
            <a:ext cx="10541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04063" y="715963"/>
            <a:ext cx="8953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5" name="Рисунок 1"/>
          <p:cNvPicPr>
            <a:picLocks noChangeAspect="1"/>
          </p:cNvPicPr>
          <p:nvPr/>
        </p:nvPicPr>
        <p:blipFill>
          <a:blip r:embed="rId9" cstate="email"/>
          <a:srcRect b="-2"/>
          <a:stretch>
            <a:fillRect/>
          </a:stretch>
        </p:blipFill>
        <p:spPr bwMode="auto">
          <a:xfrm>
            <a:off x="7938" y="1160463"/>
            <a:ext cx="3302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6" name="Рисунок 26"/>
          <p:cNvPicPr>
            <a:picLocks noChangeAspect="1"/>
          </p:cNvPicPr>
          <p:nvPr/>
        </p:nvPicPr>
        <p:blipFill>
          <a:blip r:embed="rId9" cstate="email"/>
          <a:srcRect b="-2"/>
          <a:stretch>
            <a:fillRect/>
          </a:stretch>
        </p:blipFill>
        <p:spPr bwMode="auto">
          <a:xfrm>
            <a:off x="238125" y="1336675"/>
            <a:ext cx="33020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7" name="Рисунок 30"/>
          <p:cNvPicPr>
            <a:picLocks noChangeAspect="1"/>
          </p:cNvPicPr>
          <p:nvPr/>
        </p:nvPicPr>
        <p:blipFill>
          <a:blip r:embed="rId10" cstate="email"/>
          <a:srcRect b="-2"/>
          <a:stretch>
            <a:fillRect/>
          </a:stretch>
        </p:blipFill>
        <p:spPr bwMode="auto">
          <a:xfrm>
            <a:off x="-11113" y="1423988"/>
            <a:ext cx="330201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8" name="Рисунок 31"/>
          <p:cNvPicPr>
            <a:picLocks noChangeAspect="1"/>
          </p:cNvPicPr>
          <p:nvPr/>
        </p:nvPicPr>
        <p:blipFill>
          <a:blip r:embed="rId9" cstate="email"/>
          <a:srcRect b="-2"/>
          <a:stretch>
            <a:fillRect/>
          </a:stretch>
        </p:blipFill>
        <p:spPr bwMode="auto">
          <a:xfrm>
            <a:off x="74613" y="3219450"/>
            <a:ext cx="32861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9" name="Рисунок 32"/>
          <p:cNvPicPr>
            <a:picLocks noChangeAspect="1"/>
          </p:cNvPicPr>
          <p:nvPr/>
        </p:nvPicPr>
        <p:blipFill>
          <a:blip r:embed="rId10" cstate="email"/>
          <a:srcRect b="-2"/>
          <a:stretch>
            <a:fillRect/>
          </a:stretch>
        </p:blipFill>
        <p:spPr bwMode="auto">
          <a:xfrm>
            <a:off x="-68263" y="2995613"/>
            <a:ext cx="330201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0" name="Рисунок 33"/>
          <p:cNvPicPr>
            <a:picLocks noChangeAspect="1"/>
          </p:cNvPicPr>
          <p:nvPr/>
        </p:nvPicPr>
        <p:blipFill>
          <a:blip r:embed="rId10" cstate="email"/>
          <a:srcRect b="-2"/>
          <a:stretch>
            <a:fillRect/>
          </a:stretch>
        </p:blipFill>
        <p:spPr bwMode="auto">
          <a:xfrm>
            <a:off x="204788" y="2995613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1" name="Рисунок 34"/>
          <p:cNvPicPr>
            <a:picLocks noChangeAspect="1"/>
          </p:cNvPicPr>
          <p:nvPr/>
        </p:nvPicPr>
        <p:blipFill>
          <a:blip r:embed="rId10" cstate="email"/>
          <a:srcRect b="-2"/>
          <a:stretch>
            <a:fillRect/>
          </a:stretch>
        </p:blipFill>
        <p:spPr bwMode="auto">
          <a:xfrm>
            <a:off x="238125" y="5426075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2" name="Рисунок 35"/>
          <p:cNvPicPr>
            <a:picLocks noChangeAspect="1"/>
          </p:cNvPicPr>
          <p:nvPr/>
        </p:nvPicPr>
        <p:blipFill>
          <a:blip r:embed="rId10" cstate="email"/>
          <a:srcRect b="-2"/>
          <a:stretch>
            <a:fillRect/>
          </a:stretch>
        </p:blipFill>
        <p:spPr bwMode="auto">
          <a:xfrm>
            <a:off x="214313" y="5065713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3" name="Рисунок 36"/>
          <p:cNvPicPr>
            <a:picLocks noChangeAspect="1"/>
          </p:cNvPicPr>
          <p:nvPr/>
        </p:nvPicPr>
        <p:blipFill>
          <a:blip r:embed="rId9" cstate="email"/>
          <a:srcRect b="-2"/>
          <a:stretch>
            <a:fillRect/>
          </a:stretch>
        </p:blipFill>
        <p:spPr bwMode="auto">
          <a:xfrm>
            <a:off x="7938" y="5240338"/>
            <a:ext cx="3302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4" name="Рисунок 37"/>
          <p:cNvPicPr>
            <a:picLocks noChangeAspect="1"/>
          </p:cNvPicPr>
          <p:nvPr/>
        </p:nvPicPr>
        <p:blipFill>
          <a:blip r:embed="rId9" cstate="email"/>
          <a:srcRect b="-2"/>
          <a:stretch>
            <a:fillRect/>
          </a:stretch>
        </p:blipFill>
        <p:spPr bwMode="auto">
          <a:xfrm>
            <a:off x="8669338" y="3956050"/>
            <a:ext cx="32861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5" name="Рисунок 38"/>
          <p:cNvPicPr>
            <a:picLocks noChangeAspect="1"/>
          </p:cNvPicPr>
          <p:nvPr/>
        </p:nvPicPr>
        <p:blipFill>
          <a:blip r:embed="rId10" cstate="email"/>
          <a:srcRect b="-2"/>
          <a:stretch>
            <a:fillRect/>
          </a:stretch>
        </p:blipFill>
        <p:spPr bwMode="auto">
          <a:xfrm>
            <a:off x="8574088" y="3705225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6" name="Рисунок 39"/>
          <p:cNvPicPr>
            <a:picLocks noChangeAspect="1"/>
          </p:cNvPicPr>
          <p:nvPr/>
        </p:nvPicPr>
        <p:blipFill>
          <a:blip r:embed="rId10" cstate="email"/>
          <a:srcRect b="-2"/>
          <a:stretch>
            <a:fillRect/>
          </a:stretch>
        </p:blipFill>
        <p:spPr bwMode="auto">
          <a:xfrm>
            <a:off x="8367713" y="3930650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7" name="Рисунок 40"/>
          <p:cNvPicPr>
            <a:picLocks noChangeAspect="1"/>
          </p:cNvPicPr>
          <p:nvPr/>
        </p:nvPicPr>
        <p:blipFill>
          <a:blip r:embed="rId10" cstate="email"/>
          <a:srcRect b="-2"/>
          <a:stretch>
            <a:fillRect/>
          </a:stretch>
        </p:blipFill>
        <p:spPr bwMode="auto">
          <a:xfrm>
            <a:off x="8532813" y="1617663"/>
            <a:ext cx="32861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8" name="Рисунок 48"/>
          <p:cNvPicPr>
            <a:picLocks noChangeAspect="1"/>
          </p:cNvPicPr>
          <p:nvPr/>
        </p:nvPicPr>
        <p:blipFill>
          <a:blip r:embed="rId9" cstate="email"/>
          <a:srcRect b="-2"/>
          <a:stretch>
            <a:fillRect/>
          </a:stretch>
        </p:blipFill>
        <p:spPr bwMode="auto">
          <a:xfrm>
            <a:off x="8640763" y="1350963"/>
            <a:ext cx="3302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9" name="Рисунок 49"/>
          <p:cNvPicPr>
            <a:picLocks noChangeAspect="1"/>
          </p:cNvPicPr>
          <p:nvPr/>
        </p:nvPicPr>
        <p:blipFill>
          <a:blip r:embed="rId9" cstate="email"/>
          <a:srcRect b="-2"/>
          <a:stretch>
            <a:fillRect/>
          </a:stretch>
        </p:blipFill>
        <p:spPr bwMode="auto">
          <a:xfrm>
            <a:off x="8412163" y="1350963"/>
            <a:ext cx="3302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27313" y="1423988"/>
            <a:ext cx="447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Отгадай загадку! 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(Что бы проверить ответ, нажми на вопрос)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92888" y="4111625"/>
            <a:ext cx="336502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ТРОТУАР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18 -0.11134 L 0.00834 0.9909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55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34 0.12639 L -0.00434 -0.99699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1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43 -0.29143 L 0.04479 1.24144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766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01267 0.91204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4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-0.25 L 0.01267 0.96458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6071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AA32C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84938" y="2898775"/>
            <a:ext cx="482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AutoShape 13"/>
          <p:cNvSpPr>
            <a:spLocks noChangeArrowheads="1"/>
          </p:cNvSpPr>
          <p:nvPr/>
        </p:nvSpPr>
        <p:spPr bwMode="auto">
          <a:xfrm>
            <a:off x="0" y="0"/>
            <a:ext cx="8839200" cy="6858000"/>
          </a:xfrm>
          <a:prstGeom prst="rtTriangle">
            <a:avLst/>
          </a:prstGeom>
          <a:gradFill rotWithShape="1">
            <a:gsLst>
              <a:gs pos="0">
                <a:srgbClr val="969696"/>
              </a:gs>
              <a:gs pos="100000">
                <a:srgbClr val="454545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0" y="0"/>
            <a:ext cx="8839200" cy="6858000"/>
          </a:xfrm>
          <a:prstGeom prst="rtTriangle">
            <a:avLst/>
          </a:prstGeom>
          <a:gradFill rotWithShape="1">
            <a:gsLst>
              <a:gs pos="0">
                <a:srgbClr val="969696"/>
              </a:gs>
              <a:gs pos="100000">
                <a:srgbClr val="454545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0" y="304800"/>
            <a:ext cx="8382000" cy="65532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0" y="4114800"/>
            <a:ext cx="3276600" cy="2743200"/>
          </a:xfrm>
          <a:prstGeom prst="line">
            <a:avLst/>
          </a:prstGeom>
          <a:noFill/>
          <a:ln w="19050">
            <a:solidFill>
              <a:srgbClr val="FFFFFF"/>
            </a:solidFill>
            <a:prstDash val="lgDash"/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9788" y="2708275"/>
            <a:ext cx="2443162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Рисунок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57513" y="1420813"/>
            <a:ext cx="638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Рисунок 1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13738" y="4724400"/>
            <a:ext cx="638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Рисунок 1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75463" y="171450"/>
            <a:ext cx="638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Рисунок 1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3488" y="1444625"/>
            <a:ext cx="638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Рисунок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58888" y="20638"/>
            <a:ext cx="5715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Рисунок 1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13638" y="3581400"/>
            <a:ext cx="5715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Рисунок 1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82000" y="476250"/>
            <a:ext cx="5699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Рисунок 1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56125" y="3175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76900" y="1257300"/>
            <a:ext cx="482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5" name="Рисунок 1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5638" y="703263"/>
            <a:ext cx="482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Рисунок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54838" y="4775200"/>
            <a:ext cx="4810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img-fotki.yandex.ru/get/4709/28257045.682/0_72b77_1d055696_L.jpg"/>
          <p:cNvPicPr>
            <a:picLocks noChangeAspect="1" noChangeArrowheads="1"/>
          </p:cNvPicPr>
          <p:nvPr/>
        </p:nvPicPr>
        <p:blipFill>
          <a:blip r:embed="rId6" cstate="email">
            <a:extLst/>
          </a:blip>
          <a:srcRect/>
          <a:stretch>
            <a:fillRect/>
          </a:stretch>
        </p:blipFill>
        <p:spPr bwMode="auto">
          <a:xfrm>
            <a:off x="8084791" y="2898999"/>
            <a:ext cx="989470" cy="1899428"/>
          </a:xfrm>
          <a:prstGeom prst="rect">
            <a:avLst/>
          </a:prstGeom>
          <a:noFill/>
          <a:effectLst>
            <a:reflection stA="3000" endPos="69000" dist="50800" dir="5400000" sy="-100000" algn="bl" rotWithShape="0"/>
          </a:effectLst>
          <a:scene3d>
            <a:camera prst="orthographicFront">
              <a:rot lat="0" lon="10799980" rev="0"/>
            </a:camera>
            <a:lightRig rig="threePt" dir="t"/>
          </a:scene3d>
          <a:extLst/>
        </p:spPr>
      </p:pic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4179336" y="2432503"/>
            <a:ext cx="279994" cy="1266946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899342" y="109768"/>
            <a:ext cx="839983" cy="2322735"/>
          </a:xfrm>
          <a:prstGeom prst="rect">
            <a:avLst/>
          </a:prstGeom>
          <a:solidFill>
            <a:srgbClr val="C0C0C0"/>
          </a:solidFill>
          <a:ln w="57150" cmpd="thickThin">
            <a:solidFill>
              <a:schemeClr val="bg2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auto">
          <a:xfrm>
            <a:off x="4081982" y="270545"/>
            <a:ext cx="474703" cy="488619"/>
          </a:xfrm>
          <a:prstGeom prst="ellipse">
            <a:avLst/>
          </a:prstGeom>
          <a:solidFill>
            <a:srgbClr val="FF3300"/>
          </a:solidFill>
          <a:ln w="38100" cmpd="sng">
            <a:solidFill>
              <a:schemeClr val="bg1"/>
            </a:solidFill>
            <a:round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2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4081982" y="922635"/>
            <a:ext cx="474703" cy="488619"/>
          </a:xfrm>
          <a:prstGeom prst="ellipse">
            <a:avLst/>
          </a:prstGeom>
          <a:solidFill>
            <a:srgbClr val="FFFF00"/>
          </a:solidFill>
          <a:ln w="38100" cmpd="sng">
            <a:solidFill>
              <a:schemeClr val="bg1"/>
            </a:solidFill>
            <a:round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6" name="Oval 8"/>
          <p:cNvSpPr>
            <a:spLocks noChangeArrowheads="1"/>
          </p:cNvSpPr>
          <p:nvPr/>
        </p:nvSpPr>
        <p:spPr bwMode="auto">
          <a:xfrm>
            <a:off x="4081982" y="1615144"/>
            <a:ext cx="474703" cy="488619"/>
          </a:xfrm>
          <a:prstGeom prst="ellipse">
            <a:avLst/>
          </a:prstGeom>
          <a:solidFill>
            <a:srgbClr val="009900"/>
          </a:solidFill>
          <a:ln w="38100" cmpd="sng">
            <a:solidFill>
              <a:schemeClr val="bg1"/>
            </a:solidFill>
            <a:round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H="1">
            <a:off x="4016006" y="3565525"/>
            <a:ext cx="606654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pSp>
        <p:nvGrpSpPr>
          <p:cNvPr id="27674" name="Группа 27"/>
          <p:cNvGrpSpPr>
            <a:grpSpLocks/>
          </p:cNvGrpSpPr>
          <p:nvPr/>
        </p:nvGrpSpPr>
        <p:grpSpPr bwMode="auto">
          <a:xfrm rot="2365867">
            <a:off x="68263" y="2009775"/>
            <a:ext cx="2954337" cy="2813050"/>
            <a:chOff x="2813515" y="1772816"/>
            <a:chExt cx="3509126" cy="4555811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2810432" y="4729338"/>
              <a:ext cx="3509127" cy="5836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811268" y="5732213"/>
              <a:ext cx="3509127" cy="5964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811231" y="1773515"/>
              <a:ext cx="3501584" cy="5836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811467" y="2781827"/>
              <a:ext cx="3501585" cy="5836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10714" y="3713789"/>
              <a:ext cx="3509126" cy="5836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7" name="Прямоугольник 36"/>
          <p:cNvSpPr/>
          <p:nvPr/>
        </p:nvSpPr>
        <p:spPr>
          <a:xfrm rot="2365867">
            <a:off x="-1100138" y="4662488"/>
            <a:ext cx="2947988" cy="361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2365867">
            <a:off x="-1538288" y="5181600"/>
            <a:ext cx="2949576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2365867">
            <a:off x="-1925638" y="5622925"/>
            <a:ext cx="2952751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41850" y="334963"/>
            <a:ext cx="49911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На дороге не возникнет спор,</a:t>
            </a:r>
          </a:p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Если вдруг сломался светофор,</a:t>
            </a:r>
            <a:b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Кто исправит это положение?</a:t>
            </a:r>
          </a:p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Кто отрегулирует движение?</a:t>
            </a:r>
          </a:p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(Нажми на Незнайку и узнай правильный ответ)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07630" y="5868269"/>
            <a:ext cx="3615709" cy="584775"/>
          </a:xfrm>
          <a:prstGeom prst="rect">
            <a:avLst/>
          </a:prstGeom>
          <a:noFill/>
          <a:ln w="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РЕГУЛИРОВЩИК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6" grpId="0"/>
      <p:bldP spid="6" grpId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D82FF"/>
            </a:gs>
            <a:gs pos="39999">
              <a:srgbClr val="85C2FF"/>
            </a:gs>
            <a:gs pos="100000">
              <a:srgbClr val="A0A0E0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2775" y="360363"/>
            <a:ext cx="2636838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2488" y="360363"/>
            <a:ext cx="3136900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346075"/>
            <a:ext cx="28575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Остановки общественного транспорта. Автобус, троллейбус, трамвай.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0388" y="4441825"/>
            <a:ext cx="9906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TS6b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35825" y="4413250"/>
            <a:ext cx="13430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1303386316_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366963" y="4441825"/>
            <a:ext cx="1390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TS7b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403850" y="4448175"/>
            <a:ext cx="10572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92275" y="2692400"/>
            <a:ext cx="6335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Рассмотри картинки. Какой дорожный знак должен применяться в каждой из них?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( Для проверки правильности нажми на Незнайку)</a:t>
            </a:r>
          </a:p>
        </p:txBody>
      </p:sp>
      <p:pic>
        <p:nvPicPr>
          <p:cNvPr id="28682" name="Рисунок 11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154363" y="5180013"/>
            <a:ext cx="2106612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 стрелкой 13"/>
          <p:cNvCxnSpPr>
            <a:stCxn id="1026" idx="0"/>
          </p:cNvCxnSpPr>
          <p:nvPr/>
        </p:nvCxnSpPr>
        <p:spPr>
          <a:xfrm flipV="1">
            <a:off x="1055688" y="2474913"/>
            <a:ext cx="6445250" cy="1966912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29" idx="0"/>
            <a:endCxn id="8" idx="2"/>
          </p:cNvCxnSpPr>
          <p:nvPr/>
        </p:nvCxnSpPr>
        <p:spPr>
          <a:xfrm flipV="1">
            <a:off x="3062288" y="2474913"/>
            <a:ext cx="1408112" cy="196691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027" idx="0"/>
            <a:endCxn id="10" idx="2"/>
          </p:cNvCxnSpPr>
          <p:nvPr/>
        </p:nvCxnSpPr>
        <p:spPr>
          <a:xfrm flipH="1" flipV="1">
            <a:off x="1536700" y="2460625"/>
            <a:ext cx="6370638" cy="1952625"/>
          </a:xfrm>
          <a:prstGeom prst="straightConnector1">
            <a:avLst/>
          </a:prstGeom>
          <a:ln w="34925">
            <a:solidFill>
              <a:srgbClr val="2DF33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35001">
              <a:srgbClr val="FFC000"/>
            </a:gs>
            <a:gs pos="64999">
              <a:srgbClr val="FFD44F"/>
            </a:gs>
            <a:gs pos="98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6238" y="2492375"/>
            <a:ext cx="39306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55329" y="260648"/>
            <a:ext cx="697735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D82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Будьте внимательны!</a:t>
            </a:r>
            <a:b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D82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D82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До встречи, друзья!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4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36000">
              <a:srgbClr val="FFC000"/>
            </a:gs>
            <a:gs pos="67000">
              <a:srgbClr val="FFFF00"/>
            </a:gs>
            <a:gs pos="100000">
              <a:srgbClr val="92D05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8775" y="6350"/>
            <a:ext cx="8496300" cy="67405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solidFill>
                  <a:srgbClr val="F907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Пояснительная записка:</a:t>
            </a:r>
            <a:r>
              <a:rPr lang="ru-RU" sz="2000" dirty="0">
                <a:solidFill>
                  <a:srgbClr val="000000"/>
                </a:solidFill>
                <a:latin typeface="Book Antiqua" pitchFamily="18" charset="0"/>
              </a:rPr>
              <a:t>  </a:t>
            </a:r>
            <a:endParaRPr lang="ru-RU" sz="20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</a:rPr>
              <a:t>    </a:t>
            </a:r>
            <a:r>
              <a:rPr lang="ru-RU" b="1" i="1" dirty="0">
                <a:solidFill>
                  <a:srgbClr val="000000"/>
                </a:solidFill>
              </a:rPr>
              <a:t>В современном обществе сохранение и укрепление здоровья детей является самой главной задачей. Конечно, физическая культура, подвижные игры, закаливание, а также соблюдение режима – это очень важные элементы </a:t>
            </a:r>
            <a:r>
              <a:rPr lang="ru-RU" b="1" i="1" dirty="0" err="1">
                <a:solidFill>
                  <a:srgbClr val="000000"/>
                </a:solidFill>
              </a:rPr>
              <a:t>здоровьесбережения</a:t>
            </a:r>
            <a:r>
              <a:rPr lang="ru-RU" b="1" i="1" dirty="0">
                <a:solidFill>
                  <a:srgbClr val="000000"/>
                </a:solidFill>
              </a:rPr>
              <a:t>. Но для создания целостной системы не мало важным является формирование у воспитанников навыков безопасного поведения на улице, точнее соблюдения правил дорожного движения.</a:t>
            </a:r>
          </a:p>
          <a:p>
            <a:pPr>
              <a:spcBef>
                <a:spcPct val="50000"/>
              </a:spcBef>
              <a:defRPr/>
            </a:pPr>
            <a:r>
              <a:rPr lang="ru-RU" b="1" i="1" dirty="0">
                <a:solidFill>
                  <a:srgbClr val="000000"/>
                </a:solidFill>
              </a:rPr>
              <a:t>   Ведь</a:t>
            </a: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 главная ценность челове</a:t>
            </a:r>
            <a:r>
              <a:rPr lang="ru-RU" b="1" i="1" dirty="0">
                <a:solidFill>
                  <a:srgbClr val="000000"/>
                </a:solidFill>
              </a:rPr>
              <a:t>ка – это его жизнь</a:t>
            </a: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.   Предупреждение детского травматизма </a:t>
            </a:r>
            <a:r>
              <a:rPr lang="ru-RU" b="1" i="1" dirty="0">
                <a:solidFill>
                  <a:srgbClr val="000000"/>
                </a:solidFill>
              </a:rPr>
              <a:t> и даже смерти</a:t>
            </a: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– одна из самых актуальных проблем современности. </a:t>
            </a:r>
            <a:endParaRPr lang="ru-RU" b="1" i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   Обучение </a:t>
            </a:r>
            <a:r>
              <a:rPr lang="ru-RU" b="1" i="1" dirty="0">
                <a:solidFill>
                  <a:srgbClr val="000000"/>
                </a:solidFill>
              </a:rPr>
              <a:t>детей</a:t>
            </a: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 основам безопасного поведения на дорогах </a:t>
            </a:r>
            <a:r>
              <a:rPr lang="ru-RU" b="1" i="1" dirty="0">
                <a:solidFill>
                  <a:srgbClr val="000000"/>
                </a:solidFill>
              </a:rPr>
              <a:t>с дошкольного возраста – вот решение!!! </a:t>
            </a: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 Мы должны создавать безопасные условия жизнедеятельности детей, сформировать навыки безопасного поведения и умения предвидеть последствия опасных развлечений. </a:t>
            </a:r>
            <a:r>
              <a:rPr lang="ru-RU" b="1" i="1" dirty="0">
                <a:solidFill>
                  <a:srgbClr val="000000"/>
                </a:solidFill>
              </a:rPr>
              <a:t> </a:t>
            </a: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В этом нам поможет игра!!! Ведь через игру ребенок может примерить на  себя все роли, оказаться в различных обстоятельствах и ситуациях. Мы сегодня представляем обучающую игру с использованием информационно - коммуникативных технологий. Такая игра вызывает огромный интерес у детей, движение и мультипликация привлекает внимание</a:t>
            </a:r>
            <a:r>
              <a:rPr lang="ru-RU" b="1" i="1" dirty="0">
                <a:solidFill>
                  <a:srgbClr val="000000"/>
                </a:solidFill>
              </a:rPr>
              <a:t>, а значит повышает уровень</a:t>
            </a:r>
            <a:r>
              <a:rPr lang="ru-RU" b="1" dirty="0">
                <a:solidFill>
                  <a:srgbClr val="000000"/>
                </a:solidFill>
              </a:rPr>
              <a:t> воспитательного и образовательного процессов.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34000">
              <a:srgbClr val="FFC000"/>
            </a:gs>
            <a:gs pos="64000">
              <a:srgbClr val="FFFF00"/>
            </a:gs>
            <a:gs pos="89999">
              <a:srgbClr val="2DF336"/>
            </a:gs>
            <a:gs pos="100000">
              <a:srgbClr val="2DF33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39750" y="188913"/>
            <a:ext cx="8066088" cy="681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Цель игры:</a:t>
            </a:r>
            <a:r>
              <a:rPr lang="ru-RU" sz="2000" b="1" i="1" dirty="0">
                <a:solidFill>
                  <a:srgbClr val="000000"/>
                </a:solidFill>
                <a:latin typeface="Book Antiqua" pitchFamily="18" charset="0"/>
              </a:rPr>
              <a:t>  </a:t>
            </a: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Формировать у дошкольников устойчивые навыки соблюдения и выполнения правил дорожного движения.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Задачи игры:</a:t>
            </a:r>
            <a:r>
              <a:rPr lang="ru-RU" sz="2400" b="1" i="1" dirty="0">
                <a:solidFill>
                  <a:srgbClr val="FF0000"/>
                </a:solidFill>
                <a:latin typeface="Book Antiqua" pitchFamily="18" charset="0"/>
              </a:rPr>
              <a:t> </a:t>
            </a: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ru-RU" sz="2000" b="1" i="1" dirty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Закреплять знания детей о правилах дорожного движения и поведения на улице;</a:t>
            </a: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Расширять знания о светофоре, который регулирует движения на дороге;</a:t>
            </a: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Продолжать знакомить детей с дорожными знаками: «Пешеходный переход», «Остановка общественного транспорта», «Подземный пешеходный переход». «Пункт медицинской помощи»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F907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Оборудование:</a:t>
            </a:r>
            <a:r>
              <a:rPr lang="ru-RU" sz="2000" b="1" i="1" dirty="0">
                <a:solidFill>
                  <a:srgbClr val="F90707"/>
                </a:solidFill>
                <a:latin typeface="Book Antiqua" pitchFamily="18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Book Antiqua" pitchFamily="18" charset="0"/>
              </a:rPr>
              <a:t>ноутбук, проектор, </a:t>
            </a:r>
            <a:r>
              <a:rPr lang="ru-RU" b="1" i="1" dirty="0" err="1">
                <a:solidFill>
                  <a:prstClr val="black"/>
                </a:solidFill>
                <a:latin typeface="Book Antiqua" pitchFamily="18" charset="0"/>
              </a:rPr>
              <a:t>мультимедийная</a:t>
            </a:r>
            <a:r>
              <a:rPr lang="ru-RU" b="1" i="1" dirty="0">
                <a:solidFill>
                  <a:prstClr val="black"/>
                </a:solidFill>
                <a:latin typeface="Book Antiqua" pitchFamily="18" charset="0"/>
              </a:rPr>
              <a:t> доска.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Форма проведения игры:</a:t>
            </a:r>
            <a:r>
              <a:rPr lang="ru-RU" sz="2000" b="1" i="1" dirty="0">
                <a:solidFill>
                  <a:srgbClr val="F90707"/>
                </a:solidFill>
                <a:latin typeface="Book Antiqua" pitchFamily="18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Book Antiqua" pitchFamily="18" charset="0"/>
              </a:rPr>
              <a:t>индивидуальная работа взрослого с ребенком.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Правила игры:</a:t>
            </a:r>
            <a:r>
              <a:rPr lang="ru-RU" sz="2000" b="1" i="1" dirty="0">
                <a:solidFill>
                  <a:srgbClr val="F90707"/>
                </a:solidFill>
                <a:latin typeface="Book Antiqua" pitchFamily="18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Book Antiqua" pitchFamily="18" charset="0"/>
              </a:rPr>
              <a:t>решать проблемные ситуации, которые возникают в ходе игры, щелкать мышкой по указанию в комментариях. </a:t>
            </a:r>
          </a:p>
          <a:p>
            <a:pPr>
              <a:spcBef>
                <a:spcPct val="50000"/>
              </a:spcBef>
              <a:defRPr/>
            </a:pPr>
            <a:endParaRPr lang="ru-RU" b="1" i="1" dirty="0">
              <a:solidFill>
                <a:prstClr val="black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FFC000"/>
            </a:gs>
            <a:gs pos="38800">
              <a:srgbClr val="FFC000"/>
            </a:gs>
            <a:gs pos="0">
              <a:srgbClr val="FF0000"/>
            </a:gs>
            <a:gs pos="100000">
              <a:srgbClr val="2DF33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260350"/>
            <a:ext cx="8964613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chemeClr val="bg1"/>
                </a:solidFill>
                <a:latin typeface="Book Antiqua" pitchFamily="18" charset="0"/>
              </a:rPr>
              <a:t>Ход игры: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F90707"/>
                </a:solidFill>
                <a:latin typeface="Book Antiqua" pitchFamily="18" charset="0"/>
              </a:rPr>
              <a:t>1 слайд игры: </a:t>
            </a:r>
            <a:r>
              <a:rPr lang="ru-RU" b="1">
                <a:solidFill>
                  <a:schemeClr val="bg1"/>
                </a:solidFill>
                <a:latin typeface="Book Antiqua" pitchFamily="18" charset="0"/>
              </a:rPr>
              <a:t>Напутствие.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F90707"/>
                </a:solidFill>
                <a:latin typeface="Book Antiqua" pitchFamily="18" charset="0"/>
              </a:rPr>
              <a:t>2-4 слайды игры</a:t>
            </a:r>
            <a:r>
              <a:rPr lang="ru-RU" sz="2000" b="1">
                <a:solidFill>
                  <a:srgbClr val="F90707"/>
                </a:solidFill>
                <a:latin typeface="Book Antiqua" pitchFamily="18" charset="0"/>
              </a:rPr>
              <a:t>: </a:t>
            </a:r>
            <a:r>
              <a:rPr lang="ru-RU" b="1">
                <a:solidFill>
                  <a:schemeClr val="bg1"/>
                </a:solidFill>
                <a:latin typeface="Book Antiqua" pitchFamily="18" charset="0"/>
              </a:rPr>
              <a:t>Педагог читает вопрос в стихах. Выслушивает ответ ребенка, затем педагог или ребенок нажимает на соответствующий свет светофора.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F90707"/>
                </a:solidFill>
                <a:latin typeface="Book Antiqua" pitchFamily="18" charset="0"/>
              </a:rPr>
              <a:t>5- 9 слайды игры: </a:t>
            </a:r>
            <a:r>
              <a:rPr lang="ru-RU" b="1">
                <a:solidFill>
                  <a:schemeClr val="bg1"/>
                </a:solidFill>
                <a:latin typeface="Book Antiqua" pitchFamily="18" charset="0"/>
              </a:rPr>
              <a:t>Педагог читает вопрос и просит ребенка ответить , затем он нажимает на Незнайку и ребенок видит правильное действие персонажа. Затем педагог читает стихотворение подтверждающее правильность ответа.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F90707"/>
                </a:solidFill>
                <a:latin typeface="Book Antiqua" pitchFamily="18" charset="0"/>
              </a:rPr>
              <a:t>10 слайд игры: </a:t>
            </a:r>
            <a:r>
              <a:rPr lang="ru-RU" b="1">
                <a:solidFill>
                  <a:schemeClr val="bg1"/>
                </a:solidFill>
                <a:latin typeface="Book Antiqua" pitchFamily="18" charset="0"/>
              </a:rPr>
              <a:t>Педагог просит отгадать загадку! Затем ребенок или взрослый нажимает на знак </a:t>
            </a:r>
            <a:r>
              <a:rPr lang="ru-RU" b="1">
                <a:solidFill>
                  <a:srgbClr val="F90707"/>
                </a:solidFill>
                <a:latin typeface="Book Antiqua" pitchFamily="18" charset="0"/>
              </a:rPr>
              <a:t>«?» </a:t>
            </a:r>
            <a:r>
              <a:rPr lang="ru-RU" b="1">
                <a:solidFill>
                  <a:schemeClr val="bg1"/>
                </a:solidFill>
                <a:latin typeface="Book Antiqua" pitchFamily="18" charset="0"/>
              </a:rPr>
              <a:t>, после чего появляется отгадка.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F90707"/>
                </a:solidFill>
                <a:latin typeface="Book Antiqua" pitchFamily="18" charset="0"/>
              </a:rPr>
              <a:t>11 слайд игры: </a:t>
            </a:r>
            <a:r>
              <a:rPr lang="ru-RU" b="1">
                <a:solidFill>
                  <a:schemeClr val="bg1"/>
                </a:solidFill>
                <a:latin typeface="Book Antiqua" pitchFamily="18" charset="0"/>
              </a:rPr>
              <a:t>Педагог просит отгадать загадку! Затем нажимают на Незнайку и появляется отгадка.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F90707"/>
                </a:solidFill>
                <a:latin typeface="Book Antiqua" pitchFamily="18" charset="0"/>
              </a:rPr>
              <a:t>12 слайд игры: </a:t>
            </a:r>
            <a:r>
              <a:rPr lang="ru-RU" b="1">
                <a:solidFill>
                  <a:schemeClr val="bg1"/>
                </a:solidFill>
                <a:latin typeface="Book Antiqua" pitchFamily="18" charset="0"/>
              </a:rPr>
              <a:t>Педагог просит ребенка назвать дорожные  знаки, затем рассмотреть картинки поочередно, выбрать сначала нужный знак для первой картинки, затем кликнуть мышкой на него. Потом для второй и для третьей.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Группа 60"/>
          <p:cNvGrpSpPr>
            <a:grpSpLocks/>
          </p:cNvGrpSpPr>
          <p:nvPr/>
        </p:nvGrpSpPr>
        <p:grpSpPr bwMode="auto">
          <a:xfrm>
            <a:off x="0" y="0"/>
            <a:ext cx="9144000" cy="6524625"/>
            <a:chOff x="0" y="0"/>
            <a:chExt cx="9144000" cy="6525344"/>
          </a:xfrm>
        </p:grpSpPr>
        <p:sp>
          <p:nvSpPr>
            <p:cNvPr id="17415" name="Rectangle 5"/>
            <p:cNvSpPr>
              <a:spLocks noChangeArrowheads="1"/>
            </p:cNvSpPr>
            <p:nvPr/>
          </p:nvSpPr>
          <p:spPr bwMode="auto">
            <a:xfrm>
              <a:off x="0" y="2830270"/>
              <a:ext cx="9144000" cy="2044084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16" name="Rectangle 7"/>
            <p:cNvSpPr>
              <a:spLocks noChangeArrowheads="1"/>
            </p:cNvSpPr>
            <p:nvPr/>
          </p:nvSpPr>
          <p:spPr bwMode="auto">
            <a:xfrm>
              <a:off x="3429000" y="0"/>
              <a:ext cx="2133600" cy="283027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1524000" y="2908888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1524000" y="3301981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1524000" y="4088167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1524000" y="3695074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1524000" y="4481260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>
              <a:off x="6629400" y="2908888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3" name="Rectangle 16"/>
            <p:cNvSpPr>
              <a:spLocks noChangeArrowheads="1"/>
            </p:cNvSpPr>
            <p:nvPr/>
          </p:nvSpPr>
          <p:spPr bwMode="auto">
            <a:xfrm rot="5400000">
              <a:off x="3107270" y="5898814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4" name="Rectangle 17"/>
            <p:cNvSpPr>
              <a:spLocks noChangeArrowheads="1"/>
            </p:cNvSpPr>
            <p:nvPr/>
          </p:nvSpPr>
          <p:spPr bwMode="auto">
            <a:xfrm rot="5400000">
              <a:off x="3869270" y="5898814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5" name="Rectangle 18"/>
            <p:cNvSpPr>
              <a:spLocks noChangeArrowheads="1"/>
            </p:cNvSpPr>
            <p:nvPr/>
          </p:nvSpPr>
          <p:spPr bwMode="auto">
            <a:xfrm rot="5400000">
              <a:off x="4250270" y="5898814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6" name="Rectangle 19"/>
            <p:cNvSpPr>
              <a:spLocks noChangeArrowheads="1"/>
            </p:cNvSpPr>
            <p:nvPr/>
          </p:nvSpPr>
          <p:spPr bwMode="auto">
            <a:xfrm rot="5400000">
              <a:off x="4631270" y="5898814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7" name="Rectangle 20"/>
            <p:cNvSpPr>
              <a:spLocks noChangeArrowheads="1"/>
            </p:cNvSpPr>
            <p:nvPr/>
          </p:nvSpPr>
          <p:spPr bwMode="auto">
            <a:xfrm rot="5400000">
              <a:off x="3488270" y="5898814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8" name="Rectangle 21"/>
            <p:cNvSpPr>
              <a:spLocks noChangeArrowheads="1"/>
            </p:cNvSpPr>
            <p:nvPr/>
          </p:nvSpPr>
          <p:spPr bwMode="auto">
            <a:xfrm>
              <a:off x="6629400" y="3301981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9" name="Rectangle 22"/>
            <p:cNvSpPr>
              <a:spLocks noChangeArrowheads="1"/>
            </p:cNvSpPr>
            <p:nvPr/>
          </p:nvSpPr>
          <p:spPr bwMode="auto">
            <a:xfrm>
              <a:off x="6629400" y="3695074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30" name="Rectangle 23"/>
            <p:cNvSpPr>
              <a:spLocks noChangeArrowheads="1"/>
            </p:cNvSpPr>
            <p:nvPr/>
          </p:nvSpPr>
          <p:spPr bwMode="auto">
            <a:xfrm>
              <a:off x="6629400" y="4166786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31" name="Rectangle 24"/>
            <p:cNvSpPr>
              <a:spLocks noChangeArrowheads="1"/>
            </p:cNvSpPr>
            <p:nvPr/>
          </p:nvSpPr>
          <p:spPr bwMode="auto">
            <a:xfrm>
              <a:off x="6629400" y="4559879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pic>
          <p:nvPicPr>
            <p:cNvPr id="17432" name="Picture 25" descr="stopligh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95600" y="2122702"/>
              <a:ext cx="498475" cy="70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3" name="Picture 26" descr="stopligh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62600" y="2122702"/>
              <a:ext cx="498475" cy="70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4" name="Picture 27" descr="stopligh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95600" y="4874353"/>
              <a:ext cx="498475" cy="70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5" name="Picture 28" descr="stopligh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62600" y="4874353"/>
              <a:ext cx="498475" cy="70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6" name="Rectangle 29"/>
            <p:cNvSpPr>
              <a:spLocks noChangeArrowheads="1"/>
            </p:cNvSpPr>
            <p:nvPr/>
          </p:nvSpPr>
          <p:spPr bwMode="auto">
            <a:xfrm rot="5400000">
              <a:off x="3107270" y="1574791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37" name="Rectangle 30"/>
            <p:cNvSpPr>
              <a:spLocks noChangeArrowheads="1"/>
            </p:cNvSpPr>
            <p:nvPr/>
          </p:nvSpPr>
          <p:spPr bwMode="auto">
            <a:xfrm rot="5400000">
              <a:off x="3488270" y="1574791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38" name="Rectangle 31"/>
            <p:cNvSpPr>
              <a:spLocks noChangeArrowheads="1"/>
            </p:cNvSpPr>
            <p:nvPr/>
          </p:nvSpPr>
          <p:spPr bwMode="auto">
            <a:xfrm rot="5400000">
              <a:off x="3945470" y="1574791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39" name="Rectangle 32"/>
            <p:cNvSpPr>
              <a:spLocks noChangeArrowheads="1"/>
            </p:cNvSpPr>
            <p:nvPr/>
          </p:nvSpPr>
          <p:spPr bwMode="auto">
            <a:xfrm rot="5400000">
              <a:off x="4326470" y="1574791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40" name="Rectangle 33"/>
            <p:cNvSpPr>
              <a:spLocks noChangeArrowheads="1"/>
            </p:cNvSpPr>
            <p:nvPr/>
          </p:nvSpPr>
          <p:spPr bwMode="auto">
            <a:xfrm rot="5400000">
              <a:off x="4707470" y="1574791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41" name="Line 42"/>
            <p:cNvSpPr>
              <a:spLocks noChangeShapeType="1"/>
            </p:cNvSpPr>
            <p:nvPr/>
          </p:nvSpPr>
          <p:spPr bwMode="auto">
            <a:xfrm>
              <a:off x="0" y="3852312"/>
              <a:ext cx="34290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2" name="Rectangle 47"/>
            <p:cNvSpPr>
              <a:spLocks noChangeArrowheads="1"/>
            </p:cNvSpPr>
            <p:nvPr/>
          </p:nvSpPr>
          <p:spPr bwMode="auto">
            <a:xfrm>
              <a:off x="0" y="0"/>
              <a:ext cx="2819400" cy="2279939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43" name="Rectangle 48"/>
            <p:cNvSpPr>
              <a:spLocks noChangeArrowheads="1"/>
            </p:cNvSpPr>
            <p:nvPr/>
          </p:nvSpPr>
          <p:spPr bwMode="auto">
            <a:xfrm>
              <a:off x="6248400" y="0"/>
              <a:ext cx="2895600" cy="2201321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44" name="Line 50"/>
            <p:cNvSpPr>
              <a:spLocks noChangeShapeType="1"/>
            </p:cNvSpPr>
            <p:nvPr/>
          </p:nvSpPr>
          <p:spPr bwMode="auto">
            <a:xfrm>
              <a:off x="5715000" y="3852312"/>
              <a:ext cx="34290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5" name="Line 51"/>
            <p:cNvSpPr>
              <a:spLocks noChangeShapeType="1"/>
            </p:cNvSpPr>
            <p:nvPr/>
          </p:nvSpPr>
          <p:spPr bwMode="auto">
            <a:xfrm>
              <a:off x="4495800" y="0"/>
              <a:ext cx="0" cy="283027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6" name="Line 73"/>
            <p:cNvSpPr>
              <a:spLocks noChangeShapeType="1"/>
            </p:cNvSpPr>
            <p:nvPr/>
          </p:nvSpPr>
          <p:spPr bwMode="auto">
            <a:xfrm>
              <a:off x="0" y="4717116"/>
              <a:ext cx="35052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7" name="Line 74"/>
            <p:cNvSpPr>
              <a:spLocks noChangeShapeType="1"/>
            </p:cNvSpPr>
            <p:nvPr/>
          </p:nvSpPr>
          <p:spPr bwMode="auto">
            <a:xfrm>
              <a:off x="0" y="2987507"/>
              <a:ext cx="35052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8" name="Line 75"/>
            <p:cNvSpPr>
              <a:spLocks noChangeShapeType="1"/>
            </p:cNvSpPr>
            <p:nvPr/>
          </p:nvSpPr>
          <p:spPr bwMode="auto">
            <a:xfrm>
              <a:off x="5410200" y="2908888"/>
              <a:ext cx="37338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9" name="Line 76"/>
            <p:cNvSpPr>
              <a:spLocks noChangeShapeType="1"/>
            </p:cNvSpPr>
            <p:nvPr/>
          </p:nvSpPr>
          <p:spPr bwMode="auto">
            <a:xfrm>
              <a:off x="5410200" y="0"/>
              <a:ext cx="0" cy="290888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0" name="Line 77"/>
            <p:cNvSpPr>
              <a:spLocks noChangeShapeType="1"/>
            </p:cNvSpPr>
            <p:nvPr/>
          </p:nvSpPr>
          <p:spPr bwMode="auto">
            <a:xfrm flipV="1">
              <a:off x="3505200" y="0"/>
              <a:ext cx="0" cy="298750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1" name="Line 78"/>
            <p:cNvSpPr>
              <a:spLocks noChangeShapeType="1"/>
            </p:cNvSpPr>
            <p:nvPr/>
          </p:nvSpPr>
          <p:spPr bwMode="auto">
            <a:xfrm flipV="1">
              <a:off x="5410200" y="4717116"/>
              <a:ext cx="37338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10" name="Прямоугольник 61"/>
          <p:cNvSpPr>
            <a:spLocks noChangeArrowheads="1"/>
          </p:cNvSpPr>
          <p:nvPr/>
        </p:nvSpPr>
        <p:spPr bwMode="auto">
          <a:xfrm>
            <a:off x="2438400" y="2987675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Дети!!! Соблюдайте все </a:t>
            </a:r>
            <a:br>
              <a:rPr lang="ru-RU" sz="2400" b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Правила движения, </a:t>
            </a:r>
            <a:br>
              <a:rPr lang="ru-RU" sz="2400" b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И тогда у вас не будет </a:t>
            </a:r>
            <a:br>
              <a:rPr lang="ru-RU" sz="2400" b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В жизни огорчения!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684213" y="323850"/>
            <a:ext cx="12239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0" b="1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7456488" y="365125"/>
            <a:ext cx="4794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9600" b="1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65" name="Прямоугольник 64"/>
          <p:cNvSpPr>
            <a:spLocks noChangeArrowheads="1"/>
          </p:cNvSpPr>
          <p:nvPr/>
        </p:nvSpPr>
        <p:spPr bwMode="auto">
          <a:xfrm>
            <a:off x="1050925" y="5084763"/>
            <a:ext cx="4889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0000" b="1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66" name="Прямоугольник 65"/>
          <p:cNvSpPr>
            <a:spLocks noChangeArrowheads="1"/>
          </p:cNvSpPr>
          <p:nvPr/>
        </p:nvSpPr>
        <p:spPr bwMode="auto">
          <a:xfrm>
            <a:off x="7481888" y="5084763"/>
            <a:ext cx="4905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0000" b="1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4" grpId="1"/>
      <p:bldP spid="65" grpId="0"/>
      <p:bldP spid="65" grpId="1"/>
      <p:bldP spid="66" grpId="0"/>
      <p:bldP spid="6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63000">
              <a:srgbClr val="FFFF00"/>
            </a:gs>
            <a:gs pos="38000">
              <a:srgbClr val="FFFF00"/>
            </a:gs>
            <a:gs pos="100000">
              <a:srgbClr val="00B05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ChangeArrowheads="1"/>
          </p:cNvSpPr>
          <p:nvPr/>
        </p:nvSpPr>
        <p:spPr bwMode="auto">
          <a:xfrm>
            <a:off x="6819900" y="4291013"/>
            <a:ext cx="4572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62700" y="938213"/>
            <a:ext cx="1371600" cy="3352800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 cmpd="thickThin">
            <a:solidFill>
              <a:schemeClr val="bg2">
                <a:lumMod val="75000"/>
                <a:lumOff val="2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661150" y="1171575"/>
            <a:ext cx="774700" cy="70485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3300"/>
              </a:solidFill>
              <a:latin typeface="+mn-lt"/>
              <a:cs typeface="+mn-cs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661150" y="2112963"/>
            <a:ext cx="774700" cy="70485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661150" y="3111500"/>
            <a:ext cx="774700" cy="706438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8439" name="Line 10"/>
          <p:cNvSpPr>
            <a:spLocks noChangeShapeType="1"/>
          </p:cNvSpPr>
          <p:nvPr/>
        </p:nvSpPr>
        <p:spPr bwMode="auto">
          <a:xfrm flipH="1">
            <a:off x="6515100" y="6119813"/>
            <a:ext cx="990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0" name="Прямоугольник 9"/>
          <p:cNvSpPr>
            <a:spLocks noChangeArrowheads="1"/>
          </p:cNvSpPr>
          <p:nvPr/>
        </p:nvSpPr>
        <p:spPr bwMode="auto">
          <a:xfrm>
            <a:off x="38100" y="2632075"/>
            <a:ext cx="66230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Этот</a:t>
            </a: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 свет — твой первый друг —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Деловито строгий.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Если он зажёгся вдруг —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Нет пути дороги.</a:t>
            </a:r>
          </a:p>
        </p:txBody>
      </p:sp>
      <p:pic>
        <p:nvPicPr>
          <p:cNvPr id="18441" name="Рисунок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2500" y="0"/>
            <a:ext cx="1951038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Box 10"/>
          <p:cNvSpPr txBox="1">
            <a:spLocks noChangeArrowheads="1"/>
          </p:cNvSpPr>
          <p:nvPr/>
        </p:nvSpPr>
        <p:spPr bwMode="auto">
          <a:xfrm>
            <a:off x="323850" y="4694238"/>
            <a:ext cx="46085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(Какой свет? Нажми на него)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3000">
              <a:srgbClr val="FF0000"/>
            </a:gs>
            <a:gs pos="39000">
              <a:srgbClr val="FFFF00"/>
            </a:gs>
            <a:gs pos="63000">
              <a:srgbClr val="FFFF00"/>
            </a:gs>
            <a:gs pos="100000">
              <a:srgbClr val="00B05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491288" y="4405313"/>
            <a:ext cx="4572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34088" y="1052513"/>
            <a:ext cx="1371600" cy="3352800"/>
          </a:xfrm>
          <a:prstGeom prst="rect">
            <a:avLst/>
          </a:prstGeom>
          <a:solidFill>
            <a:srgbClr val="C0C0C0"/>
          </a:solidFill>
          <a:ln w="57150" cmpd="thickThin">
            <a:solidFill>
              <a:schemeClr val="bg2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332538" y="1284288"/>
            <a:ext cx="774700" cy="706437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3300"/>
              </a:solidFill>
              <a:latin typeface="+mn-lt"/>
              <a:cs typeface="+mn-cs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332538" y="2225675"/>
            <a:ext cx="774700" cy="7064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332538" y="3225800"/>
            <a:ext cx="774700" cy="70485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9463" name="Line 10"/>
          <p:cNvSpPr>
            <a:spLocks noChangeShapeType="1"/>
          </p:cNvSpPr>
          <p:nvPr/>
        </p:nvSpPr>
        <p:spPr bwMode="auto">
          <a:xfrm flipH="1">
            <a:off x="6224588" y="6234113"/>
            <a:ext cx="990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4" name="Прямоугольник 9"/>
          <p:cNvSpPr>
            <a:spLocks noChangeArrowheads="1"/>
          </p:cNvSpPr>
          <p:nvPr/>
        </p:nvSpPr>
        <p:spPr bwMode="auto">
          <a:xfrm>
            <a:off x="274638" y="2752725"/>
            <a:ext cx="57594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FF00"/>
                </a:solidFill>
                <a:latin typeface="Times New Roman" pitchFamily="18" charset="0"/>
              </a:rPr>
              <a:t>Этот </a:t>
            </a: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свет — твой друг второй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Даёт совет толковый: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Стой! Внимание утрой!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Жди сигналов новых!</a:t>
            </a:r>
          </a:p>
        </p:txBody>
      </p:sp>
      <p:pic>
        <p:nvPicPr>
          <p:cNvPr id="19465" name="Рисунок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2500" y="52388"/>
            <a:ext cx="1874838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11"/>
          <p:cNvSpPr txBox="1">
            <a:spLocks noChangeArrowheads="1"/>
          </p:cNvSpPr>
          <p:nvPr/>
        </p:nvSpPr>
        <p:spPr bwMode="auto">
          <a:xfrm>
            <a:off x="274638" y="5089525"/>
            <a:ext cx="4608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90707"/>
                </a:solidFill>
                <a:latin typeface="Times New Roman" pitchFamily="18" charset="0"/>
              </a:rPr>
              <a:t>(Какой свет? Нажми на него)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50000"/>
            </a:gs>
            <a:gs pos="42000">
              <a:srgbClr val="FFFF3B"/>
            </a:gs>
            <a:gs pos="63000">
              <a:srgbClr val="FFFF00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9"/>
          <p:cNvSpPr>
            <a:spLocks noChangeArrowheads="1"/>
          </p:cNvSpPr>
          <p:nvPr/>
        </p:nvSpPr>
        <p:spPr bwMode="auto">
          <a:xfrm>
            <a:off x="617538" y="2552700"/>
            <a:ext cx="51784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Третий друг тебе мигнул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Своим надежным</a:t>
            </a:r>
            <a:r>
              <a:rPr lang="ru-RU" sz="3200" b="1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светом: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Проходи! Угрозы нет!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Я уверен в этом!</a:t>
            </a:r>
          </a:p>
        </p:txBody>
      </p:sp>
      <p:pic>
        <p:nvPicPr>
          <p:cNvPr id="20483" name="Рисунок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8038" y="0"/>
            <a:ext cx="1800225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497638" y="4433888"/>
            <a:ext cx="457200" cy="18288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40438" y="1081088"/>
            <a:ext cx="1371600" cy="3352800"/>
          </a:xfrm>
          <a:prstGeom prst="rect">
            <a:avLst/>
          </a:prstGeom>
          <a:solidFill>
            <a:srgbClr val="C0C0C0"/>
          </a:solidFill>
          <a:ln w="57150" cmpd="thickThin">
            <a:solidFill>
              <a:schemeClr val="bg2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6337300" y="1312863"/>
            <a:ext cx="776288" cy="70485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6337300" y="2254250"/>
            <a:ext cx="776288" cy="70485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337300" y="3252788"/>
            <a:ext cx="776288" cy="706437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0489" name="Line 10"/>
          <p:cNvSpPr>
            <a:spLocks noChangeShapeType="1"/>
          </p:cNvSpPr>
          <p:nvPr/>
        </p:nvSpPr>
        <p:spPr bwMode="auto">
          <a:xfrm flipH="1">
            <a:off x="6230938" y="6289675"/>
            <a:ext cx="990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0" name="TextBox 11"/>
          <p:cNvSpPr txBox="1">
            <a:spLocks noChangeArrowheads="1"/>
          </p:cNvSpPr>
          <p:nvPr/>
        </p:nvSpPr>
        <p:spPr bwMode="auto">
          <a:xfrm>
            <a:off x="539750" y="4857750"/>
            <a:ext cx="4608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90707"/>
                </a:solidFill>
                <a:latin typeface="Times New Roman" pitchFamily="18" charset="0"/>
              </a:rPr>
              <a:t>(Какой свет? Нажми на него)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Группа 3"/>
          <p:cNvGrpSpPr>
            <a:grpSpLocks/>
          </p:cNvGrpSpPr>
          <p:nvPr/>
        </p:nvGrpSpPr>
        <p:grpSpPr bwMode="auto">
          <a:xfrm>
            <a:off x="4859338" y="2636838"/>
            <a:ext cx="3738562" cy="3935412"/>
            <a:chOff x="2813515" y="1772816"/>
            <a:chExt cx="3509126" cy="45558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815005" y="4729774"/>
              <a:ext cx="3507636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815005" y="5733192"/>
              <a:ext cx="3507636" cy="595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815005" y="1772816"/>
              <a:ext cx="3500186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813515" y="2781747"/>
              <a:ext cx="3501676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815005" y="3713492"/>
              <a:ext cx="3507636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825" y="577850"/>
            <a:ext cx="1411288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96125" y="115888"/>
            <a:ext cx="2052638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-2781798" y="3645024"/>
            <a:ext cx="2781798" cy="1746614"/>
          </a:xfrm>
          <a:prstGeom prst="rect">
            <a:avLst/>
          </a:prstGeom>
          <a:noFill/>
          <a:effectLst>
            <a:reflection endPos="65000" dist="50800" dir="5400000" sy="-100000" algn="bl" rotWithShape="0"/>
          </a:effectLst>
          <a:scene3d>
            <a:camera prst="orthographicFront">
              <a:rot lat="0" lon="10799999" rev="0"/>
            </a:camera>
            <a:lightRig rig="threePt" dir="t"/>
          </a:scene3d>
          <a:extLst/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46063" y="2605088"/>
            <a:ext cx="60547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На асфальт  встаю ногой,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Красный мне кричит: "Постой!"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Видишь мой запретный цвет? 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На него дороги нет!"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31788" y="4221956"/>
            <a:ext cx="43910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Подскажи Незнайке, что ему нужно сделать в этой ситуации?(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Нажми на Незнайку и узнай правильный ответ)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00156 -0.0740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813 -0.00139 L 1.36875 0.00926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344" y="53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1795</TotalTime>
  <Words>661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Andr</cp:lastModifiedBy>
  <cp:revision>103</cp:revision>
  <dcterms:created xsi:type="dcterms:W3CDTF">2013-01-27T13:42:04Z</dcterms:created>
  <dcterms:modified xsi:type="dcterms:W3CDTF">2017-03-15T06:16:09Z</dcterms:modified>
</cp:coreProperties>
</file>