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972545-24E7-4B00-9548-E05FED6AF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44AA0-A1FB-48C0-82B1-77FAEF85B9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72D8E-E7F5-4BC3-AF87-D2EDE691B8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16D60-C0A0-4409-9281-17847CAEF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C6788-049C-442F-88BB-264C2FE83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4DB78-3124-4424-BDF4-9E9EA1DDA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F992A-5080-46CF-A345-1F03ECE7C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1A541-C726-4A86-A2BD-5C5C78F5B7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712D6-CC4B-4F8C-99C0-39F4DF3434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D7E37-EBC9-4328-86E1-0B30B0EB5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45F93-C294-47B8-9631-153B9D4CA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34B720-D559-481C-B46D-8B91424504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784"/>
            <a:ext cx="8458200" cy="1368152"/>
          </a:xfrm>
        </p:spPr>
        <p:txBody>
          <a:bodyPr/>
          <a:lstStyle/>
          <a:p>
            <a:r>
              <a:rPr lang="ru-RU" sz="8000" b="1" dirty="0" smtClean="0"/>
              <a:t>Скоро в школу!</a:t>
            </a:r>
            <a:endParaRPr lang="ru-RU" sz="8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068960"/>
            <a:ext cx="3589361" cy="3172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4807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речи детей 6-7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.Умение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членить простые предложения из 3-4 слов;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.умение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использовать обобщающие понятия, подбирать определения к существительному;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.умение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составлять рассказы о предметах ( по плану, предложенному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взрослым, по сюжетной картине, по серии сюжетных картин, из личного опыта);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.самостоятельно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выразительно, последовательно передавать содержание небольших литературных текстов;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</p:spPr>
        <p:txBody>
          <a:bodyPr/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Успехов вам и вашим детям!!!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Основная общеобразовательная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программа дошкольного образования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основе программы под редакцией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Н.Е.Веракса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«От рождения до года»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«Программа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коррекционного воспитания и обучения                      детей с ОНР с 5 до 7 лет»                 Т.Б.Филичева, В.Г.Чиркина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готовности ребёнка к школе: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интеллектуальный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эмоционально – волевой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социально – психологический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речевой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общее физическое развитие и состояние   здоровья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мотивационная готовность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pPr algn="ctr"/>
            <a:r>
              <a:rPr lang="ru-RU" dirty="0" smtClean="0"/>
              <a:t>-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Интеллектуальный: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Кругозор ребёнка, запас конкретных знаний, владение основными логическими операциями, логическое запоминание, интерес к знаниям, процессу их получения за счёт дополнительных усилий;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 Эмоционально – волевой: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Эмоциональная устойчивость, отсутствие импульсивных реакций ребёнка, умение ставить цель, принимать решение, намечать план действий, преодолевать препятствия и трудности на пути к цели, уровень развития самоконтроля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 – психологический: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Отношение к взрослому, к сверстнику и к самому себе, потребность в общении, готовность к сотрудничеству, умение подчиняться интересам и условно принятым законам детских групп, уступать и защищаться, умение исполнять роль школьника в ситуации школьного обучения;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4887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Общее физическое развитие и состояние здоровья: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Физическая подготовка ребёнка, отсутствие тяжёлых хронических заболеваний;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221088"/>
            <a:ext cx="3240360" cy="243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149080"/>
            <a:ext cx="3384376" cy="2538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Мотивационная готовность: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Интерес и положительное отношение к школе, сформированность внутренней позиции школьника, познавательная потребность и познавательная инициатива, положительная самооценка, стремление к достижению результатов своей деятельности, преодоление трудностей;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отовность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овладению грамотой: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3"/>
            <a:ext cx="8229600" cy="446449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1.Умение интонационно выделять звук в словах;</a:t>
            </a:r>
          </a:p>
          <a:p>
            <a:pPr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2.умение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выделять заданный звук в потоке речи;</a:t>
            </a:r>
          </a:p>
          <a:p>
            <a:pPr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3.умение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определять позицию звука в слове (в начале, в середине, в конце);</a:t>
            </a:r>
          </a:p>
          <a:p>
            <a:pPr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4.владение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навыками звукового (фонематического) разбора слов (гласные-согласные,твёрдые-мягкие)</a:t>
            </a:r>
          </a:p>
          <a:p>
            <a:pPr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5.умение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членить слова на слоги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стопад">
  <a:themeElements>
    <a:clrScheme name="Default Design 1">
      <a:dk1>
        <a:srgbClr val="000000"/>
      </a:dk1>
      <a:lt1>
        <a:srgbClr val="FCB140"/>
      </a:lt1>
      <a:dk2>
        <a:srgbClr val="000000"/>
      </a:dk2>
      <a:lt2>
        <a:srgbClr val="B2B2B2"/>
      </a:lt2>
      <a:accent1>
        <a:srgbClr val="FEE4BD"/>
      </a:accent1>
      <a:accent2>
        <a:srgbClr val="FCC572"/>
      </a:accent2>
      <a:accent3>
        <a:srgbClr val="FDD5AF"/>
      </a:accent3>
      <a:accent4>
        <a:srgbClr val="000000"/>
      </a:accent4>
      <a:accent5>
        <a:srgbClr val="FEEFDB"/>
      </a:accent5>
      <a:accent6>
        <a:srgbClr val="E4B267"/>
      </a:accent6>
      <a:hlink>
        <a:srgbClr val="6B532E"/>
      </a:hlink>
      <a:folHlink>
        <a:srgbClr val="C97A0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CB140"/>
        </a:lt1>
        <a:dk2>
          <a:srgbClr val="000000"/>
        </a:dk2>
        <a:lt2>
          <a:srgbClr val="B2B2B2"/>
        </a:lt2>
        <a:accent1>
          <a:srgbClr val="FEE4BD"/>
        </a:accent1>
        <a:accent2>
          <a:srgbClr val="FCC572"/>
        </a:accent2>
        <a:accent3>
          <a:srgbClr val="FDD5AF"/>
        </a:accent3>
        <a:accent4>
          <a:srgbClr val="000000"/>
        </a:accent4>
        <a:accent5>
          <a:srgbClr val="FEEFDB"/>
        </a:accent5>
        <a:accent6>
          <a:srgbClr val="E4B267"/>
        </a:accent6>
        <a:hlink>
          <a:srgbClr val="6B532E"/>
        </a:hlink>
        <a:folHlink>
          <a:srgbClr val="C97A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CB140"/>
        </a:lt1>
        <a:dk2>
          <a:srgbClr val="000000"/>
        </a:dk2>
        <a:lt2>
          <a:srgbClr val="B2B2B2"/>
        </a:lt2>
        <a:accent1>
          <a:srgbClr val="FB9E75"/>
        </a:accent1>
        <a:accent2>
          <a:srgbClr val="FCD740"/>
        </a:accent2>
        <a:accent3>
          <a:srgbClr val="FDD5AF"/>
        </a:accent3>
        <a:accent4>
          <a:srgbClr val="000000"/>
        </a:accent4>
        <a:accent5>
          <a:srgbClr val="FDCCBD"/>
        </a:accent5>
        <a:accent6>
          <a:srgbClr val="E4C339"/>
        </a:accent6>
        <a:hlink>
          <a:srgbClr val="A43E02"/>
        </a:hlink>
        <a:folHlink>
          <a:srgbClr val="A363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B140"/>
        </a:lt1>
        <a:dk2>
          <a:srgbClr val="000000"/>
        </a:dk2>
        <a:lt2>
          <a:srgbClr val="B2B2B2"/>
        </a:lt2>
        <a:accent1>
          <a:srgbClr val="D68102"/>
        </a:accent1>
        <a:accent2>
          <a:srgbClr val="0F8EBB"/>
        </a:accent2>
        <a:accent3>
          <a:srgbClr val="FDD5AF"/>
        </a:accent3>
        <a:accent4>
          <a:srgbClr val="000000"/>
        </a:accent4>
        <a:accent5>
          <a:srgbClr val="E8C1AA"/>
        </a:accent5>
        <a:accent6>
          <a:srgbClr val="0C80A9"/>
        </a:accent6>
        <a:hlink>
          <a:srgbClr val="A36303"/>
        </a:hlink>
        <a:folHlink>
          <a:srgbClr val="1C0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CB140"/>
        </a:lt1>
        <a:dk2>
          <a:srgbClr val="000000"/>
        </a:dk2>
        <a:lt2>
          <a:srgbClr val="B2B2B2"/>
        </a:lt2>
        <a:accent1>
          <a:srgbClr val="AC7013"/>
        </a:accent1>
        <a:accent2>
          <a:srgbClr val="81A518"/>
        </a:accent2>
        <a:accent3>
          <a:srgbClr val="FDD5AF"/>
        </a:accent3>
        <a:accent4>
          <a:srgbClr val="000000"/>
        </a:accent4>
        <a:accent5>
          <a:srgbClr val="D2BBAA"/>
        </a:accent5>
        <a:accent6>
          <a:srgbClr val="749515"/>
        </a:accent6>
        <a:hlink>
          <a:srgbClr val="0D4DA3"/>
        </a:hlink>
        <a:folHlink>
          <a:srgbClr val="A30D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EE4BD"/>
        </a:accent1>
        <a:accent2>
          <a:srgbClr val="FCC572"/>
        </a:accent2>
        <a:accent3>
          <a:srgbClr val="FFFFFF"/>
        </a:accent3>
        <a:accent4>
          <a:srgbClr val="000000"/>
        </a:accent4>
        <a:accent5>
          <a:srgbClr val="FEEFDB"/>
        </a:accent5>
        <a:accent6>
          <a:srgbClr val="E4B267"/>
        </a:accent6>
        <a:hlink>
          <a:srgbClr val="6B532E"/>
        </a:hlink>
        <a:folHlink>
          <a:srgbClr val="C97A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9E75"/>
        </a:accent1>
        <a:accent2>
          <a:srgbClr val="FCD740"/>
        </a:accent2>
        <a:accent3>
          <a:srgbClr val="FFFFFF"/>
        </a:accent3>
        <a:accent4>
          <a:srgbClr val="000000"/>
        </a:accent4>
        <a:accent5>
          <a:srgbClr val="FDCCBD"/>
        </a:accent5>
        <a:accent6>
          <a:srgbClr val="E4C339"/>
        </a:accent6>
        <a:hlink>
          <a:srgbClr val="A43E02"/>
        </a:hlink>
        <a:folHlink>
          <a:srgbClr val="A363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68102"/>
        </a:accent1>
        <a:accent2>
          <a:srgbClr val="0F8EBB"/>
        </a:accent2>
        <a:accent3>
          <a:srgbClr val="FFFFFF"/>
        </a:accent3>
        <a:accent4>
          <a:srgbClr val="000000"/>
        </a:accent4>
        <a:accent5>
          <a:srgbClr val="E8C1AA"/>
        </a:accent5>
        <a:accent6>
          <a:srgbClr val="0C80A9"/>
        </a:accent6>
        <a:hlink>
          <a:srgbClr val="A36303"/>
        </a:hlink>
        <a:folHlink>
          <a:srgbClr val="1C0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C7013"/>
        </a:accent1>
        <a:accent2>
          <a:srgbClr val="81A518"/>
        </a:accent2>
        <a:accent3>
          <a:srgbClr val="FFFFFF"/>
        </a:accent3>
        <a:accent4>
          <a:srgbClr val="000000"/>
        </a:accent4>
        <a:accent5>
          <a:srgbClr val="D2BBAA"/>
        </a:accent5>
        <a:accent6>
          <a:srgbClr val="749515"/>
        </a:accent6>
        <a:hlink>
          <a:srgbClr val="0D4DA3"/>
        </a:hlink>
        <a:folHlink>
          <a:srgbClr val="A30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листопад</Template>
  <TotalTime>104</TotalTime>
  <Words>331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листопад</vt:lpstr>
      <vt:lpstr>Скоро в школу!</vt:lpstr>
      <vt:lpstr>1.Основная общеобразовательная программа дошкольного образования на основе программы под редакцией Н.Е.Веракса                                    «От рождения до года» 2. «Программа коррекционного воспитания и обучения                      детей с ОНР с 5 до 7 лет»                 Т.Б.Филичева, В.Г.Чиркина</vt:lpstr>
      <vt:lpstr>Критерии готовности ребёнка к школе:</vt:lpstr>
      <vt:lpstr>- Интеллектуальный: </vt:lpstr>
      <vt:lpstr>- Эмоционально – волевой:</vt:lpstr>
      <vt:lpstr>Социально – психологический:</vt:lpstr>
      <vt:lpstr>Общее физическое развитие и состояние здоровья: </vt:lpstr>
      <vt:lpstr>Мотивационная готовность:</vt:lpstr>
      <vt:lpstr> Готовность к овладению грамотой:</vt:lpstr>
      <vt:lpstr>Развитие речи детей 6-7 лет</vt:lpstr>
      <vt:lpstr>   Спасибо за внимание!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 в школу!</dc:title>
  <dc:creator>Анна</dc:creator>
  <cp:lastModifiedBy>Анна</cp:lastModifiedBy>
  <cp:revision>13</cp:revision>
  <dcterms:created xsi:type="dcterms:W3CDTF">2013-10-05T07:12:31Z</dcterms:created>
  <dcterms:modified xsi:type="dcterms:W3CDTF">2013-10-07T14:58:12Z</dcterms:modified>
</cp:coreProperties>
</file>