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4" r:id="rId33"/>
    <p:sldId id="290" r:id="rId34"/>
    <p:sldId id="291" r:id="rId35"/>
    <p:sldId id="292" r:id="rId36"/>
    <p:sldId id="293" r:id="rId37"/>
    <p:sldId id="29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485D1-E04A-46ED-881D-8C9556A22557}" type="datetimeFigureOut">
              <a:rPr lang="ru-RU" smtClean="0"/>
              <a:pPr/>
              <a:t>14.05.2020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A837B-6142-4D9A-821F-45CF5979FBFC}" type="slidenum">
              <a:rPr lang="ru-RU" smtClean="0"/>
              <a:pPr/>
              <a:t>‹#›</a:t>
            </a:fld>
            <a:endParaRPr lang="ru-RU"/>
          </a:p>
        </p:txBody>
      </p:sp>
    </p:spTree>
    <p:extLst>
      <p:ext uri="{BB962C8B-B14F-4D97-AF65-F5344CB8AC3E}">
        <p14:creationId xmlns:p14="http://schemas.microsoft.com/office/powerpoint/2010/main" val="393718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68d6a68f6be4636f5f7dbea0ce7cbb1--art-school-photosho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14414" y="0"/>
            <a:ext cx="6939643" cy="6858000"/>
          </a:xfrm>
          <a:prstGeom prst="rect">
            <a:avLst/>
          </a:prstGeom>
        </p:spPr>
      </p:pic>
      <p:sp>
        <p:nvSpPr>
          <p:cNvPr id="6" name="Прямоугольник 5"/>
          <p:cNvSpPr/>
          <p:nvPr/>
        </p:nvSpPr>
        <p:spPr>
          <a:xfrm>
            <a:off x="4214810" y="1000108"/>
            <a:ext cx="3429024" cy="1754326"/>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Книга Памяти</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Прямоугольник 6"/>
          <p:cNvSpPr/>
          <p:nvPr/>
        </p:nvSpPr>
        <p:spPr>
          <a:xfrm>
            <a:off x="2357422" y="2786058"/>
            <a:ext cx="5282279"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3600" b="1" cap="none" spc="0" dirty="0" smtClean="0">
                <a:ln w="50800"/>
                <a:solidFill>
                  <a:schemeClr val="bg1">
                    <a:shade val="50000"/>
                  </a:schemeClr>
                </a:solidFill>
                <a:effectLst/>
              </a:rPr>
              <a:t>Непоседы помнят </a:t>
            </a:r>
          </a:p>
          <a:p>
            <a:pPr algn="ctr"/>
            <a:r>
              <a:rPr lang="ru-RU" sz="3600" b="1" cap="none" spc="0" dirty="0" smtClean="0">
                <a:ln w="50800"/>
                <a:solidFill>
                  <a:schemeClr val="bg1">
                    <a:shade val="50000"/>
                  </a:schemeClr>
                </a:solidFill>
                <a:effectLst/>
              </a:rPr>
              <a:t>и не забудут!</a:t>
            </a:r>
            <a:endParaRPr lang="ru-RU" sz="3600" b="1" cap="none" spc="0" dirty="0">
              <a:ln w="50800"/>
              <a:solidFill>
                <a:schemeClr val="bg1">
                  <a:shade val="50000"/>
                </a:schemeClr>
              </a:solidFill>
              <a:effectLst/>
            </a:endParaRPr>
          </a:p>
        </p:txBody>
      </p:sp>
      <p:pic>
        <p:nvPicPr>
          <p:cNvPr id="8" name="Рисунок 7" descr="75le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1868" y="4143380"/>
            <a:ext cx="2857488" cy="15236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714612" y="5786454"/>
            <a:ext cx="4929222" cy="830997"/>
          </a:xfrm>
          <a:prstGeom prst="rect">
            <a:avLst/>
          </a:prstGeom>
          <a:noFill/>
        </p:spPr>
        <p:txBody>
          <a:bodyPr wrap="square" rtlCol="0">
            <a:spAutoFit/>
          </a:bodyPr>
          <a:lstStyle/>
          <a:p>
            <a:pPr algn="ctr"/>
            <a:r>
              <a:rPr lang="ru-RU" sz="1600" dirty="0" smtClean="0">
                <a:solidFill>
                  <a:srgbClr val="FFFF00"/>
                </a:solidFill>
              </a:rPr>
              <a:t>Книга создана при участии воспитателей, родителей и воспитанников группы № 12 «Непоседы» МБДОУ ДС «Зоренька» г. Волгодонска</a:t>
            </a:r>
            <a:endParaRPr lang="ru-RU" sz="1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6-WA00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86" y="571480"/>
            <a:ext cx="3482604" cy="4643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714348" y="5072074"/>
            <a:ext cx="3636000" cy="83099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Бардаков Максим Семенович</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4572000"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Колбасова</a:t>
            </a:r>
            <a:r>
              <a:rPr lang="ru-RU" b="1" dirty="0" smtClean="0">
                <a:solidFill>
                  <a:srgbClr val="FF0000"/>
                </a:solidFill>
                <a:latin typeface="Times New Roman" pitchFamily="18" charset="0"/>
                <a:cs typeface="Times New Roman" pitchFamily="18" charset="0"/>
              </a:rPr>
              <a:t> Ивана</a:t>
            </a:r>
            <a:endParaRPr lang="ru-RU" dirty="0"/>
          </a:p>
        </p:txBody>
      </p:sp>
      <p:sp>
        <p:nvSpPr>
          <p:cNvPr id="12" name="TextBox 11"/>
          <p:cNvSpPr txBox="1"/>
          <p:nvPr/>
        </p:nvSpPr>
        <p:spPr>
          <a:xfrm>
            <a:off x="5000628" y="1000109"/>
            <a:ext cx="3643338" cy="3539430"/>
          </a:xfrm>
          <a:prstGeom prst="rect">
            <a:avLst/>
          </a:prstGeom>
          <a:noFill/>
        </p:spPr>
        <p:txBody>
          <a:bodyPr wrap="square" rtlCol="0">
            <a:spAutoFit/>
          </a:bodyPr>
          <a:lstStyle/>
          <a:p>
            <a:r>
              <a:rPr lang="ru-RU" sz="1400" dirty="0" smtClean="0">
                <a:latin typeface="Times New Roman" pitchFamily="18" charset="0"/>
                <a:cs typeface="Times New Roman" pitchFamily="18" charset="0"/>
              </a:rPr>
              <a:t>Бардаков Максим Семенович </a:t>
            </a:r>
          </a:p>
          <a:p>
            <a:r>
              <a:rPr lang="ru-RU" sz="1400" dirty="0" smtClean="0">
                <a:latin typeface="Times New Roman" pitchFamily="18" charset="0"/>
                <a:cs typeface="Times New Roman" pitchFamily="18" charset="0"/>
              </a:rPr>
              <a:t>Дата и место рождения 19.01.1911г.  Ростовская область, с.Кормовое.</a:t>
            </a:r>
          </a:p>
          <a:p>
            <a:r>
              <a:rPr lang="ru-RU" sz="1400" dirty="0" smtClean="0">
                <a:latin typeface="Times New Roman" pitchFamily="18" charset="0"/>
                <a:cs typeface="Times New Roman" pitchFamily="18" charset="0"/>
              </a:rPr>
              <a:t>Дата поступления на службу: 1941 г.</a:t>
            </a:r>
          </a:p>
          <a:p>
            <a:r>
              <a:rPr lang="ru-RU" sz="1400" dirty="0" err="1" smtClean="0">
                <a:latin typeface="Times New Roman" pitchFamily="18" charset="0"/>
                <a:cs typeface="Times New Roman" pitchFamily="18" charset="0"/>
              </a:rPr>
              <a:t>Гв</a:t>
            </a:r>
            <a:r>
              <a:rPr lang="ru-RU" sz="1400" dirty="0" smtClean="0">
                <a:latin typeface="Times New Roman" pitchFamily="18" charset="0"/>
                <a:cs typeface="Times New Roman" pitchFamily="18" charset="0"/>
              </a:rPr>
              <a:t>. старшина 120 мм батареи</a:t>
            </a:r>
          </a:p>
          <a:p>
            <a:r>
              <a:rPr lang="ru-RU" sz="1400" dirty="0" smtClean="0">
                <a:latin typeface="Times New Roman" pitchFamily="18" charset="0"/>
                <a:cs typeface="Times New Roman" pitchFamily="18" charset="0"/>
              </a:rPr>
              <a:t>Награжден:</a:t>
            </a:r>
          </a:p>
          <a:p>
            <a:r>
              <a:rPr lang="ru-RU" sz="1400" dirty="0" smtClean="0">
                <a:latin typeface="Times New Roman" pitchFamily="18" charset="0"/>
                <a:cs typeface="Times New Roman" pitchFamily="18" charset="0"/>
              </a:rPr>
              <a:t>Медаль «За боевые заслуги» 1943 г .</a:t>
            </a:r>
          </a:p>
          <a:p>
            <a:r>
              <a:rPr lang="ru-RU" sz="1400" dirty="0" smtClean="0">
                <a:latin typeface="Times New Roman" pitchFamily="18" charset="0"/>
                <a:cs typeface="Times New Roman" pitchFamily="18" charset="0"/>
              </a:rPr>
              <a:t>Орден Красной звезды 1944 г.</a:t>
            </a:r>
          </a:p>
          <a:p>
            <a:r>
              <a:rPr lang="ru-RU" sz="1400" dirty="0" smtClean="0">
                <a:latin typeface="Times New Roman" pitchFamily="18" charset="0"/>
                <a:cs typeface="Times New Roman" pitchFamily="18" charset="0"/>
              </a:rPr>
              <a:t>Орден Красной звезды 1945 г.</a:t>
            </a:r>
          </a:p>
          <a:p>
            <a:r>
              <a:rPr lang="ru-RU" sz="1400" dirty="0" smtClean="0">
                <a:latin typeface="Times New Roman" pitchFamily="18" charset="0"/>
                <a:cs typeface="Times New Roman" pitchFamily="18" charset="0"/>
              </a:rPr>
              <a:t>Медаль "За победу над Германией" 1946 г.</a:t>
            </a:r>
          </a:p>
          <a:p>
            <a:r>
              <a:rPr lang="ru-RU" sz="1400" dirty="0" smtClean="0">
                <a:latin typeface="Times New Roman" pitchFamily="18" charset="0"/>
                <a:cs typeface="Times New Roman" pitchFamily="18" charset="0"/>
              </a:rPr>
              <a:t>Медаль «Красная звезда» 1947 г.</a:t>
            </a:r>
          </a:p>
          <a:p>
            <a:r>
              <a:rPr lang="ru-RU" sz="1400" dirty="0" smtClean="0">
                <a:latin typeface="Times New Roman" pitchFamily="18" charset="0"/>
                <a:cs typeface="Times New Roman" pitchFamily="18" charset="0"/>
              </a:rPr>
              <a:t>Медаль за освобождение Праги 1949 г.</a:t>
            </a:r>
          </a:p>
          <a:p>
            <a:r>
              <a:rPr lang="ru-RU" sz="1400" dirty="0" smtClean="0">
                <a:latin typeface="Times New Roman" pitchFamily="18" charset="0"/>
                <a:cs typeface="Times New Roman" pitchFamily="18" charset="0"/>
              </a:rPr>
              <a:t>Умер 25.07.1982г.</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p:txBody>
      </p:sp>
      <p:pic>
        <p:nvPicPr>
          <p:cNvPr id="13" name="Рисунок 12"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8" y="4286256"/>
            <a:ext cx="2835400" cy="141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2-WA00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2" y="357166"/>
            <a:ext cx="3802420" cy="5040000"/>
          </a:xfrm>
          <a:prstGeom prst="rect">
            <a:avLst/>
          </a:prstGeom>
        </p:spPr>
      </p:pic>
      <p:sp>
        <p:nvSpPr>
          <p:cNvPr id="5" name="Прямоугольник 4"/>
          <p:cNvSpPr/>
          <p:nvPr/>
        </p:nvSpPr>
        <p:spPr>
          <a:xfrm>
            <a:off x="428596" y="5357826"/>
            <a:ext cx="3929090" cy="492443"/>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Конопий</a:t>
            </a:r>
            <a:r>
              <a:rPr lang="ru-RU" sz="2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Петр Яковлевич</a:t>
            </a:r>
            <a:endParaRPr lang="ru-RU" sz="2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4357686"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Конопий</a:t>
            </a:r>
            <a:r>
              <a:rPr lang="ru-RU" b="1" dirty="0" smtClean="0">
                <a:solidFill>
                  <a:srgbClr val="FF0000"/>
                </a:solidFill>
                <a:latin typeface="Times New Roman" pitchFamily="18" charset="0"/>
                <a:cs typeface="Times New Roman" pitchFamily="18" charset="0"/>
              </a:rPr>
              <a:t> Александра</a:t>
            </a:r>
            <a:endParaRPr lang="ru-RU" dirty="0"/>
          </a:p>
        </p:txBody>
      </p:sp>
      <p:sp>
        <p:nvSpPr>
          <p:cNvPr id="9" name="TextBox 8"/>
          <p:cNvSpPr txBox="1"/>
          <p:nvPr/>
        </p:nvSpPr>
        <p:spPr>
          <a:xfrm>
            <a:off x="4857752" y="1142984"/>
            <a:ext cx="3857652" cy="3677930"/>
          </a:xfrm>
          <a:prstGeom prst="rect">
            <a:avLst/>
          </a:prstGeom>
          <a:noFill/>
        </p:spPr>
        <p:txBody>
          <a:bodyPr wrap="square" rtlCol="0">
            <a:spAutoFit/>
          </a:bodyPr>
          <a:lstStyle/>
          <a:p>
            <a:r>
              <a:rPr lang="ru-RU" sz="1500" dirty="0" smtClean="0">
                <a:latin typeface="Times New Roman" pitchFamily="18" charset="0"/>
                <a:cs typeface="Times New Roman" pitchFamily="18" charset="0"/>
              </a:rPr>
              <a:t>Дата и место рождения: 06.10. 1923 г. Ростовская обл., с. Александровка.</a:t>
            </a:r>
          </a:p>
          <a:p>
            <a:r>
              <a:rPr lang="ru-RU" sz="1500" dirty="0" smtClean="0">
                <a:latin typeface="Times New Roman" pitchFamily="18" charset="0"/>
                <a:cs typeface="Times New Roman" pitchFamily="18" charset="0"/>
              </a:rPr>
              <a:t>Дата поступления на службу: 16.10. 1941 г.</a:t>
            </a:r>
          </a:p>
          <a:p>
            <a:r>
              <a:rPr lang="ru-RU" sz="1500" dirty="0" smtClean="0">
                <a:latin typeface="Times New Roman" pitchFamily="18" charset="0"/>
                <a:cs typeface="Times New Roman" pitchFamily="18" charset="0"/>
              </a:rPr>
              <a:t>Место призыва: Александровский РВК, Ростовская обл.</a:t>
            </a:r>
          </a:p>
          <a:p>
            <a:r>
              <a:rPr lang="ru-RU" sz="1500" dirty="0" smtClean="0">
                <a:latin typeface="Times New Roman" pitchFamily="18" charset="0"/>
                <a:cs typeface="Times New Roman" pitchFamily="18" charset="0"/>
              </a:rPr>
              <a:t>Воинское звание: </a:t>
            </a:r>
            <a:r>
              <a:rPr lang="ru-RU" sz="1500" dirty="0" err="1" smtClean="0">
                <a:latin typeface="Times New Roman" pitchFamily="18" charset="0"/>
                <a:cs typeface="Times New Roman" pitchFamily="18" charset="0"/>
              </a:rPr>
              <a:t>гв</a:t>
            </a:r>
            <a:r>
              <a:rPr lang="ru-RU" sz="1500" dirty="0" smtClean="0">
                <a:latin typeface="Times New Roman" pitchFamily="18" charset="0"/>
                <a:cs typeface="Times New Roman" pitchFamily="18" charset="0"/>
              </a:rPr>
              <a:t>. мл. лейтенант, красноармеец</a:t>
            </a:r>
            <a:r>
              <a:rPr lang="ru-RU" sz="1500" dirty="0" smtClean="0"/>
              <a:t>. </a:t>
            </a:r>
          </a:p>
          <a:p>
            <a:r>
              <a:rPr lang="ru-RU" sz="1600" dirty="0" smtClean="0">
                <a:latin typeface="Times New Roman" pitchFamily="18" charset="0"/>
                <a:cs typeface="Times New Roman" pitchFamily="18" charset="0"/>
              </a:rPr>
              <a:t>Награжден:</a:t>
            </a:r>
          </a:p>
          <a:p>
            <a:r>
              <a:rPr lang="ru-RU" sz="1600" dirty="0" smtClean="0">
                <a:latin typeface="Times New Roman" pitchFamily="18" charset="0"/>
                <a:cs typeface="Times New Roman" pitchFamily="18" charset="0"/>
              </a:rPr>
              <a:t>Орден Красной звезды</a:t>
            </a:r>
          </a:p>
          <a:p>
            <a:r>
              <a:rPr lang="ru-RU" sz="1600" dirty="0" smtClean="0">
                <a:latin typeface="Times New Roman" pitchFamily="18" charset="0"/>
                <a:cs typeface="Times New Roman" pitchFamily="18" charset="0"/>
              </a:rPr>
              <a:t>Медаль "За победу над Германией в ВОВ 1941-1945гг."</a:t>
            </a:r>
          </a:p>
          <a:p>
            <a:r>
              <a:rPr lang="ru-RU" sz="1600" dirty="0" smtClean="0">
                <a:latin typeface="Times New Roman" pitchFamily="18" charset="0"/>
                <a:cs typeface="Times New Roman" pitchFamily="18" charset="0"/>
              </a:rPr>
              <a:t>Орден Отечественной Войны </a:t>
            </a:r>
            <a:r>
              <a:rPr lang="en-US" sz="1600" dirty="0" smtClean="0">
                <a:latin typeface="Times New Roman" pitchFamily="18" charset="0"/>
                <a:cs typeface="Times New Roman" pitchFamily="18" charset="0"/>
              </a:rPr>
              <a:t>II</a:t>
            </a:r>
            <a:r>
              <a:rPr lang="ru-RU" sz="1600" dirty="0" smtClean="0">
                <a:latin typeface="Times New Roman" pitchFamily="18" charset="0"/>
                <a:cs typeface="Times New Roman" pitchFamily="18" charset="0"/>
              </a:rPr>
              <a:t> степени</a:t>
            </a:r>
          </a:p>
          <a:p>
            <a:endParaRPr lang="ru-RU" sz="1500" dirty="0" smtClean="0"/>
          </a:p>
          <a:p>
            <a:endParaRPr lang="ru-RU" sz="1500" dirty="0" smtClean="0"/>
          </a:p>
          <a:p>
            <a:endParaRPr lang="ru-RU" dirty="0"/>
          </a:p>
        </p:txBody>
      </p:sp>
      <p:pic>
        <p:nvPicPr>
          <p:cNvPr id="12" name="Рисунок 11"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7884" y="4286256"/>
            <a:ext cx="2786082" cy="139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2-WA0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4348" y="500042"/>
            <a:ext cx="3643338" cy="50038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571472" y="5357826"/>
            <a:ext cx="3857652" cy="492443"/>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Конопий</a:t>
            </a:r>
            <a:r>
              <a:rPr lang="ru-RU" sz="2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Петр Яковлевич</a:t>
            </a:r>
            <a:endParaRPr lang="ru-RU" sz="2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Награды</a:t>
            </a:r>
          </a:p>
          <a:p>
            <a:pPr algn="ctr"/>
            <a:r>
              <a:rPr lang="ru-RU" b="1" dirty="0" err="1" smtClean="0">
                <a:solidFill>
                  <a:srgbClr val="FF0000"/>
                </a:solidFill>
                <a:latin typeface="Times New Roman" pitchFamily="18" charset="0"/>
                <a:cs typeface="Times New Roman" pitchFamily="18" charset="0"/>
              </a:rPr>
              <a:t>Конопий</a:t>
            </a:r>
            <a:r>
              <a:rPr lang="ru-RU" b="1" dirty="0" smtClean="0">
                <a:solidFill>
                  <a:srgbClr val="FF0000"/>
                </a:solidFill>
                <a:latin typeface="Times New Roman" pitchFamily="18" charset="0"/>
                <a:cs typeface="Times New Roman" pitchFamily="18" charset="0"/>
              </a:rPr>
              <a:t> Петра Яковлевича</a:t>
            </a:r>
            <a:endParaRPr lang="ru-RU" dirty="0"/>
          </a:p>
        </p:txBody>
      </p:sp>
      <p:pic>
        <p:nvPicPr>
          <p:cNvPr id="9" name="Рисунок 8" descr="IMG-20200502-WA002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14876" y="1071546"/>
            <a:ext cx="1823924" cy="2385578"/>
          </a:xfrm>
          <a:prstGeom prst="rect">
            <a:avLst/>
          </a:prstGeom>
          <a:ln>
            <a:noFill/>
          </a:ln>
          <a:effectLst>
            <a:outerShdw blurRad="292100" dist="139700" dir="2700000" algn="tl" rotWithShape="0">
              <a:srgbClr val="333333">
                <a:alpha val="65000"/>
              </a:srgbClr>
            </a:outerShdw>
          </a:effectLst>
        </p:spPr>
      </p:pic>
      <p:pic>
        <p:nvPicPr>
          <p:cNvPr id="10" name="Рисунок 9" descr="IMG-20200502-WA002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57884" y="3500438"/>
            <a:ext cx="1928826" cy="2379759"/>
          </a:xfrm>
          <a:prstGeom prst="rect">
            <a:avLst/>
          </a:prstGeom>
          <a:ln>
            <a:noFill/>
          </a:ln>
          <a:effectLst>
            <a:outerShdw blurRad="292100" dist="139700" dir="2700000" algn="tl" rotWithShape="0">
              <a:srgbClr val="333333">
                <a:alpha val="65000"/>
              </a:srgbClr>
            </a:outerShdw>
          </a:effectLst>
        </p:spPr>
      </p:pic>
      <p:pic>
        <p:nvPicPr>
          <p:cNvPr id="11" name="Рисунок 10" descr="IMG-20200502-WA0023.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786578" y="1071544"/>
            <a:ext cx="1825200" cy="23574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357686"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Кравцова Кирилла</a:t>
            </a:r>
            <a:endParaRPr lang="ru-RU" dirty="0"/>
          </a:p>
        </p:txBody>
      </p:sp>
      <p:pic>
        <p:nvPicPr>
          <p:cNvPr id="5" name="Рисунок 4" descr="IMG-20200505-WA00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7752" y="1000109"/>
            <a:ext cx="1285884" cy="1719886"/>
          </a:xfrm>
          <a:prstGeom prst="rect">
            <a:avLst/>
          </a:prstGeom>
        </p:spPr>
      </p:pic>
      <p:pic>
        <p:nvPicPr>
          <p:cNvPr id="6" name="Рисунок 5" descr="IMG-20200505-WA003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2910" y="428604"/>
            <a:ext cx="3722066" cy="4929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4572000" y="2857496"/>
            <a:ext cx="4214842" cy="2031325"/>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Григорий </a:t>
            </a:r>
            <a:r>
              <a:rPr lang="ru-RU" sz="1400" dirty="0" err="1" smtClean="0">
                <a:latin typeface="Times New Roman" pitchFamily="18" charset="0"/>
                <a:cs typeface="Times New Roman" pitchFamily="18" charset="0"/>
              </a:rPr>
              <a:t>Нестерович</a:t>
            </a:r>
            <a:r>
              <a:rPr lang="ru-RU" sz="1400" dirty="0" smtClean="0">
                <a:latin typeface="Times New Roman" pitchFamily="18" charset="0"/>
                <a:cs typeface="Times New Roman" pitchFamily="18" charset="0"/>
              </a:rPr>
              <a:t> в довоенные годы работал председателем колхоза в </a:t>
            </a:r>
            <a:r>
              <a:rPr lang="ru-RU" sz="1400" dirty="0" err="1" smtClean="0">
                <a:latin typeface="Times New Roman" pitchFamily="18" charset="0"/>
                <a:cs typeface="Times New Roman" pitchFamily="18" charset="0"/>
              </a:rPr>
              <a:t>Зимовниковском</a:t>
            </a:r>
            <a:r>
              <a:rPr lang="ru-RU" sz="1400" dirty="0" smtClean="0">
                <a:latin typeface="Times New Roman" pitchFamily="18" charset="0"/>
                <a:cs typeface="Times New Roman" pitchFamily="18" charset="0"/>
              </a:rPr>
              <a:t> районе, Ростовской обл. После призыва на фронт участвовал в освобождении Кавказа и других боях. Награжден орденом Красной звезда за то, что вывел свою роту из окружения без потерь. Была нетипичная и очень сложная ситуация. В 1950 г. заболел и умер от  пневмонии. Похоронен в п. Зимовники у братской могилы.</a:t>
            </a:r>
            <a:endParaRPr lang="ru-RU" sz="1400" dirty="0">
              <a:latin typeface="Times New Roman" pitchFamily="18" charset="0"/>
              <a:cs typeface="Times New Roman" pitchFamily="18" charset="0"/>
            </a:endParaRPr>
          </a:p>
        </p:txBody>
      </p:sp>
      <p:sp>
        <p:nvSpPr>
          <p:cNvPr id="9" name="Прямоугольник 8"/>
          <p:cNvSpPr/>
          <p:nvPr/>
        </p:nvSpPr>
        <p:spPr>
          <a:xfrm>
            <a:off x="6143636" y="928670"/>
            <a:ext cx="2714644" cy="1938992"/>
          </a:xfrm>
          <a:prstGeom prst="rect">
            <a:avLst/>
          </a:prstGeom>
        </p:spPr>
        <p:txBody>
          <a:bodyPr wrap="square">
            <a:spAutoFit/>
          </a:bodyPr>
          <a:lstStyle/>
          <a:p>
            <a:pPr fontAlgn="base"/>
            <a:r>
              <a:rPr lang="ru-RU" sz="1200" b="1" dirty="0" smtClean="0">
                <a:latin typeface="Times New Roman" pitchFamily="18" charset="0"/>
                <a:cs typeface="Times New Roman" pitchFamily="18" charset="0"/>
              </a:rPr>
              <a:t>Дата рождения:</a:t>
            </a:r>
            <a:r>
              <a:rPr lang="ru-RU" sz="1200" dirty="0" smtClean="0">
                <a:latin typeface="Times New Roman" pitchFamily="18" charset="0"/>
                <a:cs typeface="Times New Roman" pitchFamily="18" charset="0"/>
              </a:rPr>
              <a:t> __.__.1909</a:t>
            </a:r>
          </a:p>
          <a:p>
            <a:pPr fontAlgn="base"/>
            <a:r>
              <a:rPr lang="ru-RU" sz="1200" b="1" dirty="0" smtClean="0">
                <a:latin typeface="Times New Roman" pitchFamily="18" charset="0"/>
                <a:cs typeface="Times New Roman" pitchFamily="18" charset="0"/>
              </a:rPr>
              <a:t>Место рождения:</a:t>
            </a:r>
            <a:r>
              <a:rPr lang="ru-RU" sz="1200" dirty="0" smtClean="0">
                <a:latin typeface="Times New Roman" pitchFamily="18" charset="0"/>
                <a:cs typeface="Times New Roman" pitchFamily="18" charset="0"/>
              </a:rPr>
              <a:t> Ростовская обл., </a:t>
            </a:r>
            <a:r>
              <a:rPr lang="ru-RU" sz="1200" dirty="0" err="1" smtClean="0">
                <a:latin typeface="Times New Roman" pitchFamily="18" charset="0"/>
                <a:cs typeface="Times New Roman" pitchFamily="18" charset="0"/>
              </a:rPr>
              <a:t>Ремонтненский</a:t>
            </a:r>
            <a:r>
              <a:rPr lang="ru-RU" sz="1200" dirty="0" smtClean="0">
                <a:latin typeface="Times New Roman" pitchFamily="18" charset="0"/>
                <a:cs typeface="Times New Roman" pitchFamily="18" charset="0"/>
              </a:rPr>
              <a:t> р-н, х. </a:t>
            </a:r>
            <a:r>
              <a:rPr lang="ru-RU" sz="1200" dirty="0" err="1" smtClean="0">
                <a:latin typeface="Times New Roman" pitchFamily="18" charset="0"/>
                <a:cs typeface="Times New Roman" pitchFamily="18" charset="0"/>
              </a:rPr>
              <a:t>Савдя</a:t>
            </a:r>
            <a:endParaRPr lang="ru-RU" sz="1200" dirty="0" smtClean="0">
              <a:latin typeface="Times New Roman" pitchFamily="18" charset="0"/>
              <a:cs typeface="Times New Roman" pitchFamily="18" charset="0"/>
            </a:endParaRPr>
          </a:p>
          <a:p>
            <a:pPr fontAlgn="base"/>
            <a:r>
              <a:rPr lang="ru-RU" sz="1200" b="1" dirty="0" smtClean="0">
                <a:latin typeface="Times New Roman" pitchFamily="18" charset="0"/>
                <a:cs typeface="Times New Roman" pitchFamily="18" charset="0"/>
              </a:rPr>
              <a:t>Дата призыва:</a:t>
            </a:r>
            <a:r>
              <a:rPr lang="ru-RU" sz="1200" dirty="0" smtClean="0">
                <a:latin typeface="Times New Roman" pitchFamily="18" charset="0"/>
                <a:cs typeface="Times New Roman" pitchFamily="18" charset="0"/>
              </a:rPr>
              <a:t> 22.06.1941</a:t>
            </a:r>
          </a:p>
          <a:p>
            <a:pPr fontAlgn="base"/>
            <a:r>
              <a:rPr lang="ru-RU" sz="1200" b="1" dirty="0" smtClean="0">
                <a:latin typeface="Times New Roman" pitchFamily="18" charset="0"/>
                <a:cs typeface="Times New Roman" pitchFamily="18" charset="0"/>
              </a:rPr>
              <a:t>Место призыва: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Зимовниковский</a:t>
            </a:r>
            <a:r>
              <a:rPr lang="ru-RU" sz="1200" dirty="0" smtClean="0">
                <a:latin typeface="Times New Roman" pitchFamily="18" charset="0"/>
                <a:cs typeface="Times New Roman" pitchFamily="18" charset="0"/>
              </a:rPr>
              <a:t> РВК, Ростовская обл.</a:t>
            </a:r>
          </a:p>
          <a:p>
            <a:pPr fontAlgn="base"/>
            <a:r>
              <a:rPr lang="ru-RU" sz="1200" b="1" dirty="0" smtClean="0">
                <a:latin typeface="Times New Roman" pitchFamily="18" charset="0"/>
                <a:cs typeface="Times New Roman" pitchFamily="18" charset="0"/>
              </a:rPr>
              <a:t>Воинское звание:</a:t>
            </a:r>
            <a:r>
              <a:rPr lang="ru-RU" sz="1200" dirty="0" smtClean="0">
                <a:latin typeface="Times New Roman" pitchFamily="18" charset="0"/>
                <a:cs typeface="Times New Roman" pitchFamily="18" charset="0"/>
              </a:rPr>
              <a:t> ст. лейтенант, капитан</a:t>
            </a:r>
          </a:p>
          <a:p>
            <a:pPr fontAlgn="base"/>
            <a:r>
              <a:rPr lang="ru-RU" sz="1200" b="1" dirty="0" smtClean="0">
                <a:latin typeface="Times New Roman" pitchFamily="18" charset="0"/>
                <a:cs typeface="Times New Roman" pitchFamily="18" charset="0"/>
              </a:rPr>
              <a:t>Воинская часть:</a:t>
            </a:r>
            <a:r>
              <a:rPr lang="ru-RU" sz="1200" dirty="0" smtClean="0">
                <a:latin typeface="Times New Roman" pitchFamily="18" charset="0"/>
                <a:cs typeface="Times New Roman" pitchFamily="18" charset="0"/>
              </a:rPr>
              <a:t> 75 </a:t>
            </a:r>
            <a:r>
              <a:rPr lang="ru-RU" sz="1200" dirty="0" err="1" smtClean="0">
                <a:latin typeface="Times New Roman" pitchFamily="18" charset="0"/>
                <a:cs typeface="Times New Roman" pitchFamily="18" charset="0"/>
              </a:rPr>
              <a:t>оиптб</a:t>
            </a:r>
            <a:r>
              <a:rPr lang="ru-RU" sz="1200" dirty="0" smtClean="0">
                <a:latin typeface="Times New Roman" pitchFamily="18" charset="0"/>
                <a:cs typeface="Times New Roman" pitchFamily="18" charset="0"/>
              </a:rPr>
              <a:t> 56 А</a:t>
            </a:r>
          </a:p>
          <a:p>
            <a:pPr fontAlgn="base"/>
            <a:r>
              <a:rPr lang="ru-RU" sz="1200" b="1" dirty="0" smtClean="0">
                <a:latin typeface="Times New Roman" pitchFamily="18" charset="0"/>
                <a:cs typeface="Times New Roman" pitchFamily="18" charset="0"/>
              </a:rPr>
              <a:t>Откуда прибыл:</a:t>
            </a:r>
            <a:r>
              <a:rPr lang="ru-RU" sz="1200" dirty="0" smtClean="0">
                <a:latin typeface="Times New Roman" pitchFamily="18" charset="0"/>
                <a:cs typeface="Times New Roman" pitchFamily="18" charset="0"/>
              </a:rPr>
              <a:t> штаб </a:t>
            </a:r>
            <a:r>
              <a:rPr lang="ru-RU" sz="1200" dirty="0" err="1" smtClean="0">
                <a:latin typeface="Times New Roman" pitchFamily="18" charset="0"/>
                <a:cs typeface="Times New Roman" pitchFamily="18" charset="0"/>
              </a:rPr>
              <a:t>ЗакФ</a:t>
            </a:r>
            <a:endParaRPr lang="ru-RU" sz="1200" dirty="0">
              <a:latin typeface="Times New Roman" pitchFamily="18" charset="0"/>
              <a:cs typeface="Times New Roman" pitchFamily="18" charset="0"/>
            </a:endParaRPr>
          </a:p>
        </p:txBody>
      </p:sp>
      <p:sp>
        <p:nvSpPr>
          <p:cNvPr id="10" name="Прямоугольник 9"/>
          <p:cNvSpPr/>
          <p:nvPr/>
        </p:nvSpPr>
        <p:spPr>
          <a:xfrm>
            <a:off x="500034" y="5072074"/>
            <a:ext cx="3929090" cy="83099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Шавлов</a:t>
            </a: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Григорий </a:t>
            </a:r>
            <a:r>
              <a:rPr lang="ru-RU"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Нестерович</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Рисунок 10"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5074" y="4643446"/>
            <a:ext cx="2428892"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430-WA002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472" y="357166"/>
            <a:ext cx="3782012" cy="5357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Красновой Арины</a:t>
            </a:r>
            <a:endParaRPr lang="ru-RU" dirty="0"/>
          </a:p>
        </p:txBody>
      </p:sp>
      <p:sp>
        <p:nvSpPr>
          <p:cNvPr id="7" name="TextBox 6"/>
          <p:cNvSpPr txBox="1"/>
          <p:nvPr/>
        </p:nvSpPr>
        <p:spPr>
          <a:xfrm>
            <a:off x="4929190" y="1071546"/>
            <a:ext cx="3714776" cy="2954655"/>
          </a:xfrm>
          <a:prstGeom prst="rect">
            <a:avLst/>
          </a:prstGeom>
          <a:noFill/>
        </p:spPr>
        <p:txBody>
          <a:bodyPr wrap="square" rtlCol="0">
            <a:spAutoFit/>
          </a:bodyPr>
          <a:lstStyle/>
          <a:p>
            <a:pPr algn="just" fontAlgn="base"/>
            <a:r>
              <a:rPr lang="ru-RU" sz="1400" dirty="0" err="1" smtClean="0">
                <a:latin typeface="Times New Roman" pitchFamily="18" charset="0"/>
                <a:cs typeface="Times New Roman" pitchFamily="18" charset="0"/>
              </a:rPr>
              <a:t>Ремчуков</a:t>
            </a:r>
            <a:r>
              <a:rPr lang="ru-RU" sz="1400" dirty="0" smtClean="0">
                <a:latin typeface="Times New Roman" pitchFamily="18" charset="0"/>
                <a:cs typeface="Times New Roman" pitchFamily="18" charset="0"/>
              </a:rPr>
              <a:t> Александр Акимович прошел три войны: Великую Отечественную, Японскую и Финскую. Был сапером, имел ранение, награжден множеством наград. Вот одна из них!</a:t>
            </a:r>
          </a:p>
          <a:p>
            <a:pPr fontAlgn="base"/>
            <a:r>
              <a:rPr lang="ru-RU" sz="1400" b="1" dirty="0" smtClean="0">
                <a:latin typeface="Times New Roman" pitchFamily="18" charset="0"/>
                <a:cs typeface="Times New Roman" pitchFamily="18" charset="0"/>
              </a:rPr>
              <a:t>Орден Отечественной войны II степени</a:t>
            </a:r>
          </a:p>
          <a:p>
            <a:pPr fontAlgn="base"/>
            <a:r>
              <a:rPr lang="ru-RU" sz="1400" b="1" dirty="0" smtClean="0">
                <a:latin typeface="Times New Roman" pitchFamily="18" charset="0"/>
                <a:cs typeface="Times New Roman" pitchFamily="18" charset="0"/>
              </a:rPr>
              <a:t>Дата рождения:</a:t>
            </a:r>
            <a:r>
              <a:rPr lang="ru-RU" sz="1400" dirty="0" smtClean="0">
                <a:latin typeface="Times New Roman" pitchFamily="18" charset="0"/>
                <a:cs typeface="Times New Roman" pitchFamily="18" charset="0"/>
              </a:rPr>
              <a:t> __.__.1907</a:t>
            </a:r>
          </a:p>
          <a:p>
            <a:pPr fontAlgn="base"/>
            <a:r>
              <a:rPr lang="ru-RU" sz="1400" b="1" dirty="0" smtClean="0">
                <a:latin typeface="Times New Roman" pitchFamily="18" charset="0"/>
                <a:cs typeface="Times New Roman" pitchFamily="18" charset="0"/>
              </a:rPr>
              <a:t>Место рождения:</a:t>
            </a:r>
            <a:r>
              <a:rPr lang="ru-RU" sz="1400" dirty="0" smtClean="0">
                <a:latin typeface="Times New Roman" pitchFamily="18" charset="0"/>
                <a:cs typeface="Times New Roman" pitchFamily="18" charset="0"/>
              </a:rPr>
              <a:t> Ростовская обл., </a:t>
            </a:r>
            <a:r>
              <a:rPr lang="ru-RU" sz="1400" dirty="0" err="1" smtClean="0">
                <a:latin typeface="Times New Roman" pitchFamily="18" charset="0"/>
                <a:cs typeface="Times New Roman" pitchFamily="18" charset="0"/>
              </a:rPr>
              <a:t>Обливский</a:t>
            </a:r>
            <a:r>
              <a:rPr lang="ru-RU" sz="1400" dirty="0" smtClean="0">
                <a:latin typeface="Times New Roman" pitchFamily="18" charset="0"/>
                <a:cs typeface="Times New Roman" pitchFamily="18" charset="0"/>
              </a:rPr>
              <a:t> р-н, х. </a:t>
            </a:r>
            <a:r>
              <a:rPr lang="ru-RU" sz="1400" dirty="0" err="1" smtClean="0">
                <a:latin typeface="Times New Roman" pitchFamily="18" charset="0"/>
                <a:cs typeface="Times New Roman" pitchFamily="18" charset="0"/>
              </a:rPr>
              <a:t>Слепихин</a:t>
            </a:r>
            <a:endParaRPr lang="ru-RU" sz="1400" dirty="0" smtClean="0">
              <a:latin typeface="Times New Roman" pitchFamily="18" charset="0"/>
              <a:cs typeface="Times New Roman" pitchFamily="18" charset="0"/>
            </a:endParaRPr>
          </a:p>
          <a:p>
            <a:pPr fontAlgn="base"/>
            <a:r>
              <a:rPr lang="ru-RU" sz="1400" b="1" dirty="0" smtClean="0">
                <a:latin typeface="Times New Roman" pitchFamily="18" charset="0"/>
                <a:cs typeface="Times New Roman" pitchFamily="18" charset="0"/>
              </a:rPr>
              <a:t>Номер документа:</a:t>
            </a:r>
            <a:r>
              <a:rPr lang="ru-RU" sz="1400" dirty="0" smtClean="0">
                <a:latin typeface="Times New Roman" pitchFamily="18" charset="0"/>
                <a:cs typeface="Times New Roman" pitchFamily="18" charset="0"/>
              </a:rPr>
              <a:t> 87</a:t>
            </a:r>
          </a:p>
          <a:p>
            <a:pPr fontAlgn="base"/>
            <a:r>
              <a:rPr lang="ru-RU" sz="1400" b="1" dirty="0" smtClean="0">
                <a:latin typeface="Times New Roman" pitchFamily="18" charset="0"/>
                <a:cs typeface="Times New Roman" pitchFamily="18" charset="0"/>
              </a:rPr>
              <a:t>Дата документа:</a:t>
            </a:r>
            <a:r>
              <a:rPr lang="ru-RU" sz="1400" dirty="0" smtClean="0">
                <a:latin typeface="Times New Roman" pitchFamily="18" charset="0"/>
                <a:cs typeface="Times New Roman" pitchFamily="18" charset="0"/>
              </a:rPr>
              <a:t> 06.04.1985</a:t>
            </a:r>
          </a:p>
          <a:p>
            <a:pPr fontAlgn="base"/>
            <a:r>
              <a:rPr lang="ru-RU" sz="1400" b="1" dirty="0" smtClean="0">
                <a:latin typeface="Times New Roman" pitchFamily="18" charset="0"/>
                <a:cs typeface="Times New Roman" pitchFamily="18" charset="0"/>
              </a:rPr>
              <a:t>Автор документа:</a:t>
            </a:r>
            <a:r>
              <a:rPr lang="ru-RU" sz="1400" dirty="0" smtClean="0">
                <a:latin typeface="Times New Roman" pitchFamily="18" charset="0"/>
                <a:cs typeface="Times New Roman" pitchFamily="18" charset="0"/>
              </a:rPr>
              <a:t> Министр обороны СССР</a:t>
            </a:r>
          </a:p>
          <a:p>
            <a:endParaRPr lang="ru-RU" dirty="0"/>
          </a:p>
        </p:txBody>
      </p:sp>
      <p:pic>
        <p:nvPicPr>
          <p:cNvPr id="10244" name="Picture 4" descr="https://pamyat-naroda.ru/local/templates/pn/img/awards/new/Orden_Otechestvennoj_vojny_2s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15272" y="2500306"/>
            <a:ext cx="928694" cy="1005246"/>
          </a:xfrm>
          <a:prstGeom prst="rect">
            <a:avLst/>
          </a:prstGeom>
          <a:noFill/>
        </p:spPr>
      </p:pic>
      <p:pic>
        <p:nvPicPr>
          <p:cNvPr id="9" name="Рисунок 8"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0694" y="4143380"/>
            <a:ext cx="3121152" cy="1560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Красноперовой Арины</a:t>
            </a:r>
            <a:endParaRPr lang="ru-RU" dirty="0"/>
          </a:p>
        </p:txBody>
      </p:sp>
      <p:pic>
        <p:nvPicPr>
          <p:cNvPr id="5" name="Рисунок 4" descr="D:\Наталия\фото\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786" y="500042"/>
            <a:ext cx="3286148" cy="4643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Прямоугольник 5"/>
          <p:cNvSpPr/>
          <p:nvPr/>
        </p:nvSpPr>
        <p:spPr>
          <a:xfrm>
            <a:off x="642910" y="5072074"/>
            <a:ext cx="3500462" cy="83099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Красноперов Петр Семенович</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4786314" y="1071546"/>
            <a:ext cx="3857652" cy="4524315"/>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Мой прадедушка, Красноперов Петр Семенович, родился в 1913г. Прошел с боями всю ВОВ. Воевал он артиллеристом на знаменитой пушке «сорокапятке». Мой прадедушка был командиром оружейного расчета и имел воинское звание – старшина. В одном из боев, при обороне переправы через реку, немецкие войска нещадно бомбили и обстреливали нашу передовую. Батарея, в которой воевал наш прадед, была полностью уничтожена вражеским огнем. Осталась чудом целая только пушка нашего прадеда. Солдат в живых тоже никого не было. Наша оборона замолчала, почти полностью разбитая фашистами. Немецкие танки ринулись по мосту на прорыв нашей обороны.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714348" y="357166"/>
            <a:ext cx="3571900" cy="5509200"/>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Старшина Красноперов, уже сам получивший ранение, сумел навести орудие на первый, рвавшийся на наш берег немецкий танк. Двумя меткими выстрелами он сумел подбить этот танк. Вражеская колонна застряла на мосту. Передовой их танк горел, не дойдя до нашего берега. Немецкая танковая атака захлебнулась, давая нашим войскам время, столь ценное в бою для организации обороны. Развернулась соседняя </a:t>
            </a:r>
            <a:r>
              <a:rPr lang="ru-RU" sz="1600" dirty="0" err="1" smtClean="0">
                <a:latin typeface="Times New Roman" pitchFamily="18" charset="0"/>
                <a:cs typeface="Times New Roman" pitchFamily="18" charset="0"/>
              </a:rPr>
              <a:t>артбатарея</a:t>
            </a:r>
            <a:r>
              <a:rPr lang="ru-RU" sz="1600" dirty="0" smtClean="0">
                <a:latin typeface="Times New Roman" pitchFamily="18" charset="0"/>
                <a:cs typeface="Times New Roman" pitchFamily="18" charset="0"/>
              </a:rPr>
              <a:t> и своим пушечным огнем подавила атаку противника. Враг не прошел. </a:t>
            </a:r>
          </a:p>
          <a:p>
            <a:pPr algn="just"/>
            <a:r>
              <a:rPr lang="ru-RU" sz="1600" dirty="0" smtClean="0">
                <a:latin typeface="Times New Roman" pitchFamily="18" charset="0"/>
                <a:cs typeface="Times New Roman" pitchFamily="18" charset="0"/>
              </a:rPr>
              <a:t>За этот бой старшина Красноперов, за мужество и проявленный героизм был награжден орденом «Славы». Он прошел всю войну, получил несколько ранений и контузий. Был награжден дважды медалями «За отвагу», медаль «За боевые заслуги», «За взятие Берлина», «За победу над Германией», </a:t>
            </a:r>
            <a:endParaRPr lang="ru-RU" sz="1600" dirty="0">
              <a:latin typeface="Times New Roman" pitchFamily="18" charset="0"/>
              <a:cs typeface="Times New Roman" pitchFamily="18" charset="0"/>
            </a:endParaRPr>
          </a:p>
        </p:txBody>
      </p:sp>
      <p:sp>
        <p:nvSpPr>
          <p:cNvPr id="5" name="TextBox 4"/>
          <p:cNvSpPr txBox="1"/>
          <p:nvPr/>
        </p:nvSpPr>
        <p:spPr>
          <a:xfrm>
            <a:off x="4857752" y="428604"/>
            <a:ext cx="3857652" cy="3077766"/>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в том числе орденом «Отечественной войны» и многими наградами после окончания ВОВ. Всего имеет 13 правительственных наград. После войны мой прадедушка до самой пенсии трудился, он работал заместителем начальника пожарной части, заработал звание и медаль «Ветеран труда». После тяжелой болезни он ушел из жизни в 1995 году.</a:t>
            </a:r>
          </a:p>
          <a:p>
            <a:pPr algn="just"/>
            <a:endParaRPr lang="ru-RU" sz="1600" dirty="0" smtClean="0">
              <a:latin typeface="Times New Roman" pitchFamily="18" charset="0"/>
              <a:cs typeface="Times New Roman" pitchFamily="18" charset="0"/>
            </a:endParaRPr>
          </a:p>
          <a:p>
            <a:endParaRPr lang="ru-RU" dirty="0"/>
          </a:p>
        </p:txBody>
      </p:sp>
      <p:pic>
        <p:nvPicPr>
          <p:cNvPr id="7" name="Рисунок 6" descr="e87c917abf9d1e6c958ed14fcb5386e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9256" y="4071942"/>
            <a:ext cx="3286148"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Ф¦Х¦Э¦м ¦Я¦Ю¦С¦Х¦Ф¦л.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472" y="500042"/>
            <a:ext cx="3857652" cy="5318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Миненок</a:t>
            </a:r>
            <a:r>
              <a:rPr lang="ru-RU" b="1" dirty="0" smtClean="0">
                <a:solidFill>
                  <a:srgbClr val="FF0000"/>
                </a:solidFill>
                <a:latin typeface="Times New Roman" pitchFamily="18" charset="0"/>
                <a:cs typeface="Times New Roman" pitchFamily="18" charset="0"/>
              </a:rPr>
              <a:t> Анастасии</a:t>
            </a:r>
            <a:endParaRPr lang="ru-RU" dirty="0"/>
          </a:p>
        </p:txBody>
      </p:sp>
      <p:sp>
        <p:nvSpPr>
          <p:cNvPr id="6" name="TextBox 5"/>
          <p:cNvSpPr txBox="1"/>
          <p:nvPr/>
        </p:nvSpPr>
        <p:spPr>
          <a:xfrm>
            <a:off x="5000628" y="1142984"/>
            <a:ext cx="3643338" cy="3385542"/>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Голик Иван Пантелеевич  (01.07.1916 – 05.10.1977)</a:t>
            </a:r>
          </a:p>
          <a:p>
            <a:pPr algn="just"/>
            <a:r>
              <a:rPr lang="ru-RU" sz="1400" dirty="0" smtClean="0">
                <a:latin typeface="Times New Roman" pitchFamily="18" charset="0"/>
                <a:cs typeface="Times New Roman" pitchFamily="18" charset="0"/>
              </a:rPr>
              <a:t>Звание: ефрейтор</a:t>
            </a:r>
          </a:p>
          <a:p>
            <a:pPr algn="just"/>
            <a:r>
              <a:rPr lang="ru-RU" sz="1400" dirty="0" smtClean="0">
                <a:latin typeface="Times New Roman" pitchFamily="18" charset="0"/>
                <a:cs typeface="Times New Roman" pitchFamily="18" charset="0"/>
              </a:rPr>
              <a:t>Должность, часть: телефонист взвода связи стрелкового батальона 1090 стрелкового полка 323 стрелковой Брянской дивизии</a:t>
            </a:r>
          </a:p>
          <a:p>
            <a:pPr algn="just"/>
            <a:r>
              <a:rPr lang="ru-RU" sz="1400" dirty="0" smtClean="0">
                <a:latin typeface="Times New Roman" pitchFamily="18" charset="0"/>
                <a:cs typeface="Times New Roman" pitchFamily="18" charset="0"/>
              </a:rPr>
              <a:t>Награды:</a:t>
            </a:r>
          </a:p>
          <a:p>
            <a:r>
              <a:rPr lang="ru-RU" sz="1400" dirty="0" smtClean="0">
                <a:latin typeface="Times New Roman" pitchFamily="18" charset="0"/>
                <a:cs typeface="Times New Roman" pitchFamily="18" charset="0"/>
              </a:rPr>
              <a:t>Орден «Славы </a:t>
            </a:r>
            <a:r>
              <a:rPr lang="en-US" sz="1400" dirty="0" smtClean="0">
                <a:latin typeface="Times New Roman" pitchFamily="18" charset="0"/>
                <a:cs typeface="Times New Roman" pitchFamily="18" charset="0"/>
              </a:rPr>
              <a:t>III</a:t>
            </a:r>
            <a:r>
              <a:rPr lang="ru-RU" sz="1400" dirty="0" smtClean="0">
                <a:latin typeface="Times New Roman" pitchFamily="18" charset="0"/>
                <a:cs typeface="Times New Roman" pitchFamily="18" charset="0"/>
              </a:rPr>
              <a:t> степени», </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89/</a:t>
            </a:r>
            <a:r>
              <a:rPr lang="ru-RU" sz="1400" dirty="0" err="1" smtClean="0">
                <a:latin typeface="Times New Roman" pitchFamily="18" charset="0"/>
                <a:cs typeface="Times New Roman" pitchFamily="18" charset="0"/>
              </a:rPr>
              <a:t>н</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от:</a:t>
            </a:r>
            <a:r>
              <a:rPr lang="ru-RU" sz="1400" dirty="0" smtClean="0">
                <a:latin typeface="Times New Roman" pitchFamily="18" charset="0"/>
                <a:cs typeface="Times New Roman" pitchFamily="18" charset="0"/>
              </a:rPr>
              <a:t> 14.08.1944</a:t>
            </a:r>
          </a:p>
          <a:p>
            <a:r>
              <a:rPr lang="ru-RU" sz="1400" dirty="0" smtClean="0">
                <a:latin typeface="Times New Roman" pitchFamily="18" charset="0"/>
                <a:cs typeface="Times New Roman" pitchFamily="18" charset="0"/>
              </a:rPr>
              <a:t>Медаль «За отвагу», 13/</a:t>
            </a:r>
            <a:r>
              <a:rPr lang="ru-RU" sz="1400" dirty="0" err="1" smtClean="0">
                <a:latin typeface="Times New Roman" pitchFamily="18" charset="0"/>
                <a:cs typeface="Times New Roman" pitchFamily="18" charset="0"/>
              </a:rPr>
              <a:t>н</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от:</a:t>
            </a:r>
            <a:r>
              <a:rPr lang="ru-RU" sz="1400" dirty="0" smtClean="0">
                <a:latin typeface="Times New Roman" pitchFamily="18" charset="0"/>
                <a:cs typeface="Times New Roman" pitchFamily="18" charset="0"/>
              </a:rPr>
              <a:t> 13.06.1945</a:t>
            </a:r>
          </a:p>
          <a:p>
            <a:r>
              <a:rPr lang="ru-RU" sz="1400" dirty="0" smtClean="0">
                <a:latin typeface="Times New Roman" pitchFamily="18" charset="0"/>
                <a:cs typeface="Times New Roman" pitchFamily="18" charset="0"/>
              </a:rPr>
              <a:t>Медаль «За взятие Берлина», </a:t>
            </a:r>
            <a:r>
              <a:rPr lang="ru-RU" sz="1400" b="1" dirty="0" smtClean="0">
                <a:latin typeface="Times New Roman" pitchFamily="18" charset="0"/>
                <a:cs typeface="Times New Roman" pitchFamily="18" charset="0"/>
              </a:rPr>
              <a:t>от:</a:t>
            </a:r>
            <a:r>
              <a:rPr lang="ru-RU" sz="1400" dirty="0" smtClean="0">
                <a:latin typeface="Times New Roman" pitchFamily="18" charset="0"/>
                <a:cs typeface="Times New Roman" pitchFamily="18" charset="0"/>
              </a:rPr>
              <a:t> 23.12.1945</a:t>
            </a:r>
          </a:p>
          <a:p>
            <a:r>
              <a:rPr lang="ru-RU" sz="1400" dirty="0" smtClean="0">
                <a:latin typeface="Times New Roman" pitchFamily="18" charset="0"/>
                <a:cs typeface="Times New Roman" pitchFamily="18" charset="0"/>
              </a:rPr>
              <a:t>Медаль «За победу над Германией в Великой Отечественной войне 1941-1945 гг.», </a:t>
            </a:r>
            <a:r>
              <a:rPr lang="ru-RU" sz="1400" b="1" dirty="0" smtClean="0">
                <a:latin typeface="Times New Roman" pitchFamily="18" charset="0"/>
                <a:cs typeface="Times New Roman" pitchFamily="18" charset="0"/>
              </a:rPr>
              <a:t>от:</a:t>
            </a:r>
            <a:r>
              <a:rPr lang="ru-RU" sz="1400" dirty="0" smtClean="0">
                <a:latin typeface="Times New Roman" pitchFamily="18" charset="0"/>
                <a:cs typeface="Times New Roman" pitchFamily="18" charset="0"/>
              </a:rPr>
              <a:t> 06.05.1946</a:t>
            </a:r>
          </a:p>
          <a:p>
            <a:endParaRPr lang="ru-RU" dirty="0"/>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6446" y="4357694"/>
            <a:ext cx="2857520"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Миненок</a:t>
            </a:r>
            <a:r>
              <a:rPr lang="ru-RU" b="1" dirty="0" smtClean="0">
                <a:solidFill>
                  <a:srgbClr val="FF0000"/>
                </a:solidFill>
                <a:latin typeface="Times New Roman" pitchFamily="18" charset="0"/>
                <a:cs typeface="Times New Roman" pitchFamily="18" charset="0"/>
              </a:rPr>
              <a:t> Анастасии</a:t>
            </a:r>
            <a:endParaRPr lang="ru-RU" dirty="0"/>
          </a:p>
        </p:txBody>
      </p:sp>
      <p:pic>
        <p:nvPicPr>
          <p:cNvPr id="5" name="Рисунок 4" descr="¦Ф¦Х¦Э¦м ¦Я¦Ю¦С¦Х¦Ф¦л.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2910" y="571480"/>
            <a:ext cx="3788705" cy="5143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000628" y="1071546"/>
            <a:ext cx="3643338" cy="3816429"/>
          </a:xfrm>
          <a:prstGeom prst="rect">
            <a:avLst/>
          </a:prstGeom>
          <a:noFill/>
        </p:spPr>
        <p:txBody>
          <a:bodyPr wrap="square" rtlCol="0">
            <a:spAutoFit/>
          </a:bodyPr>
          <a:lstStyle/>
          <a:p>
            <a:pPr algn="just"/>
            <a:r>
              <a:rPr lang="ru-RU" sz="1600" dirty="0" err="1" smtClean="0">
                <a:latin typeface="Times New Roman" pitchFamily="18" charset="0"/>
                <a:cs typeface="Times New Roman" pitchFamily="18" charset="0"/>
              </a:rPr>
              <a:t>Миненок</a:t>
            </a:r>
            <a:r>
              <a:rPr lang="ru-RU" sz="1600" dirty="0" smtClean="0">
                <a:latin typeface="Times New Roman" pitchFamily="18" charset="0"/>
                <a:cs typeface="Times New Roman" pitchFamily="18" charset="0"/>
              </a:rPr>
              <a:t> Денис Прохорович  (01.07.1918 – 30.08.2007)</a:t>
            </a:r>
          </a:p>
          <a:p>
            <a:pPr algn="just"/>
            <a:r>
              <a:rPr lang="ru-RU" sz="1600" dirty="0" smtClean="0">
                <a:latin typeface="Times New Roman" pitchFamily="18" charset="0"/>
                <a:cs typeface="Times New Roman" pitchFamily="18" charset="0"/>
              </a:rPr>
              <a:t>Звание: старший сержант</a:t>
            </a:r>
          </a:p>
          <a:p>
            <a:pPr algn="just"/>
            <a:r>
              <a:rPr lang="ru-RU" sz="1600" dirty="0" smtClean="0">
                <a:latin typeface="Times New Roman" pitchFamily="18" charset="0"/>
                <a:cs typeface="Times New Roman" pitchFamily="18" charset="0"/>
              </a:rPr>
              <a:t>Должность, часть: командир орудия батареи 45мм., 1090 стрелкового полка, 323 стрелковой Брянской Краснознаменной дивизии.</a:t>
            </a:r>
          </a:p>
          <a:p>
            <a:r>
              <a:rPr lang="ru-RU" sz="1600" dirty="0" smtClean="0">
                <a:latin typeface="Times New Roman" pitchFamily="18" charset="0"/>
                <a:cs typeface="Times New Roman" pitchFamily="18" charset="0"/>
              </a:rPr>
              <a:t>Награды:</a:t>
            </a:r>
          </a:p>
          <a:p>
            <a:r>
              <a:rPr lang="ru-RU" sz="1600" dirty="0" smtClean="0">
                <a:latin typeface="Times New Roman" pitchFamily="18" charset="0"/>
                <a:cs typeface="Times New Roman" pitchFamily="18" charset="0"/>
              </a:rPr>
              <a:t>Орден «Славы </a:t>
            </a:r>
            <a:r>
              <a:rPr lang="en-US" sz="1600" dirty="0" smtClean="0">
                <a:latin typeface="Times New Roman" pitchFamily="18" charset="0"/>
                <a:cs typeface="Times New Roman" pitchFamily="18" charset="0"/>
              </a:rPr>
              <a:t>III</a:t>
            </a:r>
            <a:r>
              <a:rPr lang="ru-RU" sz="1600" dirty="0" smtClean="0">
                <a:latin typeface="Times New Roman" pitchFamily="18" charset="0"/>
                <a:cs typeface="Times New Roman" pitchFamily="18" charset="0"/>
              </a:rPr>
              <a:t> степени», </a:t>
            </a: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76/</a:t>
            </a:r>
            <a:r>
              <a:rPr lang="ru-RU" sz="1600" dirty="0" err="1" smtClean="0">
                <a:latin typeface="Times New Roman" pitchFamily="18" charset="0"/>
                <a:cs typeface="Times New Roman" pitchFamily="18" charset="0"/>
              </a:rPr>
              <a:t>н</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a:t>
            </a:r>
            <a:r>
              <a:rPr lang="ru-RU" sz="1600" dirty="0" smtClean="0">
                <a:latin typeface="Times New Roman" pitchFamily="18" charset="0"/>
                <a:cs typeface="Times New Roman" pitchFamily="18" charset="0"/>
              </a:rPr>
              <a:t> 17.05.1945</a:t>
            </a:r>
          </a:p>
          <a:p>
            <a:r>
              <a:rPr lang="ru-RU" sz="1600" dirty="0" smtClean="0">
                <a:latin typeface="Times New Roman" pitchFamily="18" charset="0"/>
                <a:cs typeface="Times New Roman" pitchFamily="18" charset="0"/>
              </a:rPr>
              <a:t>Орден «Красной Звезды», </a:t>
            </a: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102/</a:t>
            </a:r>
            <a:r>
              <a:rPr lang="ru-RU" sz="1600" dirty="0" err="1" smtClean="0">
                <a:latin typeface="Times New Roman" pitchFamily="18" charset="0"/>
                <a:cs typeface="Times New Roman" pitchFamily="18" charset="0"/>
              </a:rPr>
              <a:t>н</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a:t>
            </a:r>
            <a:r>
              <a:rPr lang="ru-RU" sz="1600" dirty="0" smtClean="0">
                <a:latin typeface="Times New Roman" pitchFamily="18" charset="0"/>
                <a:cs typeface="Times New Roman" pitchFamily="18" charset="0"/>
              </a:rPr>
              <a:t> 10.06.1945</a:t>
            </a:r>
          </a:p>
          <a:p>
            <a:r>
              <a:rPr lang="ru-RU" sz="1600" dirty="0" smtClean="0">
                <a:latin typeface="Times New Roman" pitchFamily="18" charset="0"/>
                <a:cs typeface="Times New Roman" pitchFamily="18" charset="0"/>
              </a:rPr>
              <a:t>Медаль «За Отвагу», Приказ </a:t>
            </a: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78/</a:t>
            </a:r>
            <a:r>
              <a:rPr lang="ru-RU" sz="1600" dirty="0" err="1" smtClean="0">
                <a:latin typeface="Times New Roman" pitchFamily="18" charset="0"/>
                <a:cs typeface="Times New Roman" pitchFamily="18" charset="0"/>
              </a:rPr>
              <a:t>н</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от:</a:t>
            </a:r>
            <a:r>
              <a:rPr lang="ru-RU" sz="1600" dirty="0" smtClean="0">
                <a:latin typeface="Times New Roman" pitchFamily="18" charset="0"/>
                <a:cs typeface="Times New Roman" pitchFamily="18" charset="0"/>
              </a:rPr>
              <a:t> 08.07.1944</a:t>
            </a:r>
          </a:p>
          <a:p>
            <a:endParaRPr lang="ru-RU" dirty="0"/>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5074" y="4572008"/>
            <a:ext cx="2428892" cy="1214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Московой</a:t>
            </a:r>
            <a:r>
              <a:rPr lang="ru-RU" b="1" dirty="0" smtClean="0">
                <a:solidFill>
                  <a:srgbClr val="FF0000"/>
                </a:solidFill>
                <a:latin typeface="Times New Roman" pitchFamily="18" charset="0"/>
                <a:cs typeface="Times New Roman" pitchFamily="18" charset="0"/>
              </a:rPr>
              <a:t> Маргариты</a:t>
            </a:r>
            <a:endParaRPr lang="ru-RU" dirty="0"/>
          </a:p>
        </p:txBody>
      </p:sp>
      <p:pic>
        <p:nvPicPr>
          <p:cNvPr id="5" name="Рисунок 4" descr="IMG-20200430-WA003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8763" y="714356"/>
            <a:ext cx="3876144" cy="47149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5000628" y="1071546"/>
            <a:ext cx="3643338" cy="341632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Иван Яковлевич родился в 1902 г. Прошел войну от Сталинграда (малой Родины) до Нижнего Новгорода, куда попал после конвоирования военнопленных на разработку торфяников для нужд фронта. В последствии стал руководителем торф разработок. Где на ряду со всеми и пленными, и тружениками тыла по 20 часов проводил в постоянном холоде и болотах.</a:t>
            </a:r>
            <a:endParaRPr lang="ru-RU" dirty="0">
              <a:latin typeface="Times New Roman" pitchFamily="18" charset="0"/>
              <a:cs typeface="Times New Roman" pitchFamily="18" charset="0"/>
            </a:endParaRPr>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9322" y="4429132"/>
            <a:ext cx="2714644"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4929190" y="500042"/>
            <a:ext cx="3786214" cy="3508653"/>
          </a:xfrm>
          <a:prstGeom prst="rect">
            <a:avLst/>
          </a:prstGeom>
          <a:noFill/>
        </p:spPr>
        <p:txBody>
          <a:bodyPr wrap="square" rtlCol="0">
            <a:spAutoFit/>
          </a:bodyPr>
          <a:lstStyle/>
          <a:p>
            <a:pPr algn="ctr"/>
            <a:r>
              <a:rPr lang="ru-RU" sz="2000" b="1" dirty="0" smtClean="0">
                <a:solidFill>
                  <a:srgbClr val="FF0000"/>
                </a:solidFill>
                <a:latin typeface="Times New Roman" pitchFamily="18" charset="0"/>
                <a:cs typeface="Times New Roman" pitchFamily="18" charset="0"/>
              </a:rPr>
              <a:t>Прадедушка </a:t>
            </a:r>
          </a:p>
          <a:p>
            <a:pPr algn="ctr"/>
            <a:r>
              <a:rPr lang="ru-RU" sz="2000" b="1" dirty="0" smtClean="0">
                <a:solidFill>
                  <a:srgbClr val="FF0000"/>
                </a:solidFill>
                <a:latin typeface="Times New Roman" pitchFamily="18" charset="0"/>
                <a:cs typeface="Times New Roman" pitchFamily="18" charset="0"/>
              </a:rPr>
              <a:t>Большовой Марии</a:t>
            </a:r>
            <a:endParaRPr lang="en-US" sz="2000" b="1" dirty="0" smtClean="0">
              <a:solidFill>
                <a:srgbClr val="FF0000"/>
              </a:solidFill>
              <a:latin typeface="Times New Roman" pitchFamily="18" charset="0"/>
              <a:cs typeface="Times New Roman" pitchFamily="18" charset="0"/>
            </a:endParaRPr>
          </a:p>
          <a:p>
            <a:pPr algn="ctr"/>
            <a:endParaRPr lang="ru-RU" sz="2000" b="1" dirty="0" smtClean="0">
              <a:solidFill>
                <a:srgbClr val="FF0000"/>
              </a:solidFill>
              <a:latin typeface="Times New Roman" pitchFamily="18" charset="0"/>
              <a:cs typeface="Times New Roman" pitchFamily="18" charset="0"/>
            </a:endParaRPr>
          </a:p>
          <a:p>
            <a:pPr algn="just"/>
            <a:r>
              <a:rPr lang="ru-RU" dirty="0" err="1" smtClean="0">
                <a:latin typeface="Times New Roman" pitchFamily="18" charset="0"/>
                <a:cs typeface="Times New Roman" pitchFamily="18" charset="0"/>
              </a:rPr>
              <a:t>Похилько</a:t>
            </a:r>
            <a:r>
              <a:rPr lang="ru-RU" dirty="0" smtClean="0">
                <a:latin typeface="Times New Roman" pitchFamily="18" charset="0"/>
                <a:cs typeface="Times New Roman" pitchFamily="18" charset="0"/>
              </a:rPr>
              <a:t> Владимир Ильич </a:t>
            </a:r>
          </a:p>
          <a:p>
            <a:pPr algn="just"/>
            <a:r>
              <a:rPr lang="ru-RU" dirty="0" smtClean="0">
                <a:latin typeface="Times New Roman" pitchFamily="18" charset="0"/>
                <a:cs typeface="Times New Roman" pitchFamily="18" charset="0"/>
              </a:rPr>
              <a:t>21 апреля 1925г.</a:t>
            </a:r>
          </a:p>
          <a:p>
            <a:pPr algn="just"/>
            <a:r>
              <a:rPr lang="ru-RU" dirty="0" smtClean="0">
                <a:latin typeface="Times New Roman" pitchFamily="18" charset="0"/>
                <a:cs typeface="Times New Roman" pitchFamily="18" charset="0"/>
              </a:rPr>
              <a:t>Красноармеец</a:t>
            </a:r>
          </a:p>
          <a:p>
            <a:pPr algn="just"/>
            <a:r>
              <a:rPr lang="ru-RU" dirty="0" smtClean="0">
                <a:latin typeface="Times New Roman" pitchFamily="18" charset="0"/>
                <a:cs typeface="Times New Roman" pitchFamily="18" charset="0"/>
              </a:rPr>
              <a:t>Награжден:</a:t>
            </a:r>
          </a:p>
          <a:p>
            <a:pPr algn="just"/>
            <a:r>
              <a:rPr lang="ru-RU" dirty="0" smtClean="0">
                <a:latin typeface="Times New Roman" pitchFamily="18" charset="0"/>
                <a:cs typeface="Times New Roman" pitchFamily="18" charset="0"/>
              </a:rPr>
              <a:t>Медаль "За отвагу" 25.04.1944 г.</a:t>
            </a:r>
          </a:p>
          <a:p>
            <a:pPr algn="just"/>
            <a:r>
              <a:rPr lang="ru-RU" dirty="0" smtClean="0">
                <a:latin typeface="Times New Roman" pitchFamily="18" charset="0"/>
                <a:cs typeface="Times New Roman" pitchFamily="18" charset="0"/>
              </a:rPr>
              <a:t>Медаль "За победу над Германией в ВОВ 1941-1945гг." 09.05.1945 г.</a:t>
            </a:r>
          </a:p>
          <a:p>
            <a:pPr algn="just"/>
            <a:r>
              <a:rPr lang="ru-RU" dirty="0" smtClean="0">
                <a:latin typeface="Times New Roman" pitchFamily="18" charset="0"/>
                <a:cs typeface="Times New Roman" pitchFamily="18" charset="0"/>
              </a:rPr>
              <a:t>Орден Отечественной Войны </a:t>
            </a:r>
            <a:r>
              <a:rPr lang="en-US" dirty="0" smtClean="0">
                <a:latin typeface="Times New Roman" pitchFamily="18" charset="0"/>
                <a:cs typeface="Times New Roman" pitchFamily="18" charset="0"/>
              </a:rPr>
              <a:t>II</a:t>
            </a:r>
            <a:r>
              <a:rPr lang="ru-RU" dirty="0" smtClean="0">
                <a:latin typeface="Times New Roman" pitchFamily="18" charset="0"/>
                <a:cs typeface="Times New Roman" pitchFamily="18" charset="0"/>
              </a:rPr>
              <a:t> степени.</a:t>
            </a:r>
          </a:p>
        </p:txBody>
      </p:sp>
      <p:pic>
        <p:nvPicPr>
          <p:cNvPr id="8" name="Рисунок 7" descr="e87c917abf9d1e6c958ed14fcb5386e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6" y="4286256"/>
            <a:ext cx="2906840" cy="1453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ДЕД_page-00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910" y="571480"/>
            <a:ext cx="3756133" cy="52149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Московой</a:t>
            </a:r>
            <a:r>
              <a:rPr lang="ru-RU" b="1" dirty="0" smtClean="0">
                <a:solidFill>
                  <a:srgbClr val="FF0000"/>
                </a:solidFill>
                <a:latin typeface="Times New Roman" pitchFamily="18" charset="0"/>
                <a:cs typeface="Times New Roman" pitchFamily="18" charset="0"/>
              </a:rPr>
              <a:t> Маргариты</a:t>
            </a:r>
            <a:endParaRPr lang="ru-RU" dirty="0"/>
          </a:p>
        </p:txBody>
      </p:sp>
      <p:sp>
        <p:nvSpPr>
          <p:cNvPr id="5" name="TextBox 4"/>
          <p:cNvSpPr txBox="1"/>
          <p:nvPr/>
        </p:nvSpPr>
        <p:spPr>
          <a:xfrm>
            <a:off x="5000628" y="1000108"/>
            <a:ext cx="3643338" cy="3785652"/>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Новиков Иван </a:t>
            </a:r>
            <a:r>
              <a:rPr lang="ru-RU" sz="1600" dirty="0" err="1" smtClean="0">
                <a:latin typeface="Times New Roman" pitchFamily="18" charset="0"/>
                <a:cs typeface="Times New Roman" pitchFamily="18" charset="0"/>
              </a:rPr>
              <a:t>Никанорович</a:t>
            </a:r>
            <a:r>
              <a:rPr lang="ru-RU" sz="1600" dirty="0" smtClean="0">
                <a:latin typeface="Times New Roman" pitchFamily="18" charset="0"/>
                <a:cs typeface="Times New Roman" pitchFamily="18" charset="0"/>
              </a:rPr>
              <a:t> родился в 1924 г. Ушел на фронт на следующий день после исполнения 18 лет. Прошел длинный боевой путь от Рязани до Польши, участвовал в боях за Москву,  Кавказ и окончил воевать на переправе через реку Одер 18.04.1945г., где зенитным орудием на котором он был  наводчиком сбили 2 вражеских самолета, в бою его орудие было разбитою Прадедушка был ранен и контужен. До конца жизни он прожил с осколком в сердце и в полной тишине, голосов детей и внуков он никогда не слышал.</a:t>
            </a:r>
            <a:endParaRPr lang="ru-RU" sz="1600" dirty="0">
              <a:latin typeface="Times New Roman" pitchFamily="18" charset="0"/>
              <a:cs typeface="Times New Roman" pitchFamily="18" charset="0"/>
            </a:endParaRPr>
          </a:p>
        </p:txBody>
      </p:sp>
      <p:pic>
        <p:nvPicPr>
          <p:cNvPr id="6" name="Рисунок 5" descr="IMG-20200508-WA00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2" y="428604"/>
            <a:ext cx="3857652" cy="5143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512" y="4643446"/>
            <a:ext cx="2335334" cy="1167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 ¦¦TА¦¬TИ¦- ¦¬ ¦-¦-¦-¦-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10" y="428604"/>
            <a:ext cx="3675045" cy="52149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 и прапрабабушка</a:t>
            </a:r>
          </a:p>
          <a:p>
            <a:pPr algn="ctr"/>
            <a:r>
              <a:rPr lang="ru-RU" b="1" dirty="0" err="1" smtClean="0">
                <a:solidFill>
                  <a:srgbClr val="FF0000"/>
                </a:solidFill>
                <a:latin typeface="Times New Roman" pitchFamily="18" charset="0"/>
                <a:cs typeface="Times New Roman" pitchFamily="18" charset="0"/>
              </a:rPr>
              <a:t>Налюшниченко</a:t>
            </a:r>
            <a:r>
              <a:rPr lang="ru-RU" b="1" dirty="0" smtClean="0">
                <a:solidFill>
                  <a:srgbClr val="FF0000"/>
                </a:solidFill>
                <a:latin typeface="Times New Roman" pitchFamily="18" charset="0"/>
                <a:cs typeface="Times New Roman" pitchFamily="18" charset="0"/>
              </a:rPr>
              <a:t> Алисы</a:t>
            </a:r>
            <a:endParaRPr lang="ru-RU" dirty="0"/>
          </a:p>
        </p:txBody>
      </p:sp>
      <p:sp>
        <p:nvSpPr>
          <p:cNvPr id="6" name="TextBox 5"/>
          <p:cNvSpPr txBox="1"/>
          <p:nvPr/>
        </p:nvSpPr>
        <p:spPr>
          <a:xfrm>
            <a:off x="4857752" y="1142984"/>
            <a:ext cx="3786214" cy="3354765"/>
          </a:xfrm>
          <a:prstGeom prst="rect">
            <a:avLst/>
          </a:prstGeom>
          <a:noFill/>
        </p:spPr>
        <p:txBody>
          <a:bodyPr wrap="square" rtlCol="0">
            <a:spAutoFit/>
          </a:bodyPr>
          <a:lstStyle/>
          <a:p>
            <a:pPr algn="just"/>
            <a:r>
              <a:rPr lang="ru-RU" sz="1600" b="1" dirty="0" err="1" smtClean="0">
                <a:latin typeface="Times New Roman" pitchFamily="18" charset="0"/>
                <a:cs typeface="Times New Roman" pitchFamily="18" charset="0"/>
              </a:rPr>
              <a:t>Ткалич</a:t>
            </a:r>
            <a:r>
              <a:rPr lang="ru-RU" sz="1600" b="1" dirty="0" smtClean="0">
                <a:latin typeface="Times New Roman" pitchFamily="18" charset="0"/>
                <a:cs typeface="Times New Roman" pitchFamily="18" charset="0"/>
              </a:rPr>
              <a:t>  Григорий </a:t>
            </a:r>
            <a:r>
              <a:rPr lang="ru-RU" sz="1600" b="1" dirty="0" err="1" smtClean="0">
                <a:latin typeface="Times New Roman" pitchFamily="18" charset="0"/>
                <a:cs typeface="Times New Roman" pitchFamily="18" charset="0"/>
              </a:rPr>
              <a:t>Миронович</a:t>
            </a:r>
            <a:r>
              <a:rPr lang="ru-RU" sz="1600" b="1" dirty="0" smtClean="0">
                <a:latin typeface="Times New Roman" pitchFamily="18" charset="0"/>
                <a:cs typeface="Times New Roman" pitchFamily="18" charset="0"/>
              </a:rPr>
              <a:t> (1921-1996)</a:t>
            </a:r>
            <a:r>
              <a:rPr lang="ru-RU" sz="1600" dirty="0" smtClean="0">
                <a:latin typeface="Times New Roman" pitchFamily="18" charset="0"/>
                <a:cs typeface="Times New Roman" pitchFamily="18" charset="0"/>
              </a:rPr>
              <a:t> призван на войну в 1941 году, защитник Бреста. Попал в плен и его забрали в концлагерь.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 плену заболел цингой, выменивал чеснок у других заключенных, питался им, потеряны все зубы в результате болезни. В 1945 году его освободили  русские войска.</a:t>
            </a:r>
          </a:p>
          <a:p>
            <a:pPr algn="just"/>
            <a:r>
              <a:rPr lang="ru-RU" sz="1600" b="1" dirty="0" smtClean="0">
                <a:latin typeface="Times New Roman" pitchFamily="18" charset="0"/>
                <a:cs typeface="Times New Roman" pitchFamily="18" charset="0"/>
              </a:rPr>
              <a:t>Нина Григорьевна </a:t>
            </a:r>
            <a:r>
              <a:rPr lang="ru-RU" sz="1600" b="1" dirty="0" err="1" smtClean="0">
                <a:latin typeface="Times New Roman" pitchFamily="18" charset="0"/>
                <a:cs typeface="Times New Roman" pitchFamily="18" charset="0"/>
              </a:rPr>
              <a:t>Ткалич</a:t>
            </a:r>
            <a:r>
              <a:rPr lang="ru-RU" sz="1600" b="1" dirty="0" smtClean="0">
                <a:latin typeface="Times New Roman" pitchFamily="18" charset="0"/>
                <a:cs typeface="Times New Roman" pitchFamily="18" charset="0"/>
              </a:rPr>
              <a:t> (Лыса) (1929-2012)</a:t>
            </a:r>
            <a:r>
              <a:rPr lang="ru-RU" sz="1600" dirty="0" smtClean="0">
                <a:latin typeface="Times New Roman" pitchFamily="18" charset="0"/>
                <a:cs typeface="Times New Roman" pitchFamily="18" charset="0"/>
              </a:rPr>
              <a:t> во время войны была ребенком в тылу на Украине</a:t>
            </a:r>
            <a:r>
              <a:rPr lang="ru-RU" dirty="0" smtClean="0">
                <a:latin typeface="Times New Roman" pitchFamily="18" charset="0"/>
                <a:cs typeface="Times New Roman" pitchFamily="18" charset="0"/>
              </a:rPr>
              <a:t>.</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6446" y="4357694"/>
            <a:ext cx="2906838" cy="1453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 ¦Т¦-TБTП.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84" y="500040"/>
            <a:ext cx="3601619" cy="5214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428604"/>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err="1" smtClean="0">
                <a:solidFill>
                  <a:srgbClr val="FF0000"/>
                </a:solidFill>
                <a:latin typeface="Times New Roman" pitchFamily="18" charset="0"/>
                <a:cs typeface="Times New Roman" pitchFamily="18" charset="0"/>
              </a:rPr>
              <a:t>Налюшниченко</a:t>
            </a:r>
            <a:r>
              <a:rPr lang="ru-RU" b="1" dirty="0" smtClean="0">
                <a:solidFill>
                  <a:srgbClr val="FF0000"/>
                </a:solidFill>
                <a:latin typeface="Times New Roman" pitchFamily="18" charset="0"/>
                <a:cs typeface="Times New Roman" pitchFamily="18" charset="0"/>
              </a:rPr>
              <a:t> Алисы</a:t>
            </a:r>
            <a:endParaRPr lang="ru-RU" dirty="0"/>
          </a:p>
        </p:txBody>
      </p:sp>
      <p:sp>
        <p:nvSpPr>
          <p:cNvPr id="6" name="TextBox 5"/>
          <p:cNvSpPr txBox="1"/>
          <p:nvPr/>
        </p:nvSpPr>
        <p:spPr>
          <a:xfrm>
            <a:off x="5072066" y="1142984"/>
            <a:ext cx="3571900" cy="2585323"/>
          </a:xfrm>
          <a:prstGeom prst="rect">
            <a:avLst/>
          </a:prstGeom>
          <a:noFill/>
        </p:spPr>
        <p:txBody>
          <a:bodyPr wrap="square" rtlCol="0">
            <a:spAutoFit/>
          </a:bodyPr>
          <a:lstStyle/>
          <a:p>
            <a:pPr algn="just"/>
            <a:r>
              <a:rPr lang="ru-RU" b="1" dirty="0" err="1" smtClean="0">
                <a:latin typeface="Times New Roman" pitchFamily="18" charset="0"/>
                <a:cs typeface="Times New Roman" pitchFamily="18" charset="0"/>
              </a:rPr>
              <a:t>Шмаровоз</a:t>
            </a:r>
            <a:r>
              <a:rPr lang="ru-RU" b="1" dirty="0" smtClean="0">
                <a:latin typeface="Times New Roman" pitchFamily="18" charset="0"/>
                <a:cs typeface="Times New Roman" pitchFamily="18" charset="0"/>
              </a:rPr>
              <a:t> Василий Алексеевич (1896 - 1978)</a:t>
            </a:r>
            <a:r>
              <a:rPr lang="ru-RU" dirty="0" smtClean="0">
                <a:latin typeface="Times New Roman" pitchFamily="18" charset="0"/>
                <a:cs typeface="Times New Roman" pitchFamily="18" charset="0"/>
              </a:rPr>
              <a:t> воевал в первую мировую войну. Он работал на тачанке пулеметчиком. В ВОВ служил на военном флоте. В 1944г. был ранен и комиссован. Военно-пересыльные пункты и запасные полки</a:t>
            </a:r>
            <a:r>
              <a:rPr lang="ru-RU" dirty="0" smtClean="0"/>
              <a:t>.</a:t>
            </a:r>
            <a:br>
              <a:rPr lang="ru-RU" dirty="0" smtClean="0"/>
            </a:br>
            <a:endParaRPr lang="ru-RU" dirty="0"/>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380" y="4000504"/>
            <a:ext cx="3406904" cy="170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и¦-¦-TА¦-¦-¦-¦¬ ¦Я¦-¦¬¦¬¦-¦- ¦¦¦-¦¬¦¬¦-¦¦.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48" y="500042"/>
            <a:ext cx="3563916" cy="50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429124"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Прапрабабушка</a:t>
            </a:r>
          </a:p>
          <a:p>
            <a:pPr algn="ctr"/>
            <a:r>
              <a:rPr lang="ru-RU" b="1" dirty="0" err="1" smtClean="0">
                <a:solidFill>
                  <a:srgbClr val="FF0000"/>
                </a:solidFill>
                <a:latin typeface="Times New Roman" pitchFamily="18" charset="0"/>
                <a:cs typeface="Times New Roman" pitchFamily="18" charset="0"/>
              </a:rPr>
              <a:t>Налюшниченко</a:t>
            </a:r>
            <a:r>
              <a:rPr lang="ru-RU" b="1" dirty="0" smtClean="0">
                <a:solidFill>
                  <a:srgbClr val="FF0000"/>
                </a:solidFill>
                <a:latin typeface="Times New Roman" pitchFamily="18" charset="0"/>
                <a:cs typeface="Times New Roman" pitchFamily="18" charset="0"/>
              </a:rPr>
              <a:t> Алисы</a:t>
            </a:r>
            <a:endParaRPr lang="ru-RU" dirty="0"/>
          </a:p>
        </p:txBody>
      </p:sp>
      <p:sp>
        <p:nvSpPr>
          <p:cNvPr id="6" name="TextBox 5"/>
          <p:cNvSpPr txBox="1"/>
          <p:nvPr/>
        </p:nvSpPr>
        <p:spPr>
          <a:xfrm>
            <a:off x="5000628" y="1142984"/>
            <a:ext cx="3643338" cy="2031325"/>
          </a:xfrm>
          <a:prstGeom prst="rect">
            <a:avLst/>
          </a:prstGeom>
          <a:noFill/>
        </p:spPr>
        <p:txBody>
          <a:bodyPr wrap="square" rtlCol="0">
            <a:spAutoFit/>
          </a:bodyPr>
          <a:lstStyle/>
          <a:p>
            <a:r>
              <a:rPr lang="ru-RU" b="1" dirty="0" err="1" smtClean="0">
                <a:latin typeface="Times New Roman" pitchFamily="18" charset="0"/>
                <a:cs typeface="Times New Roman" pitchFamily="18" charset="0"/>
              </a:rPr>
              <a:t>Шмаровоз</a:t>
            </a:r>
            <a:r>
              <a:rPr lang="ru-RU" b="1" dirty="0" smtClean="0">
                <a:latin typeface="Times New Roman" pitchFamily="18" charset="0"/>
                <a:cs typeface="Times New Roman" pitchFamily="18" charset="0"/>
              </a:rPr>
              <a:t> Полина (даты уточняются)</a:t>
            </a:r>
            <a:r>
              <a:rPr lang="ru-RU" dirty="0" smtClean="0">
                <a:latin typeface="Times New Roman" pitchFamily="18" charset="0"/>
                <a:cs typeface="Times New Roman" pitchFamily="18" charset="0"/>
              </a:rPr>
              <a:t> - труженица тыла.</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Баранов Николай Вячеславович</a:t>
            </a:r>
            <a:r>
              <a:rPr lang="ru-RU" dirty="0" smtClean="0">
                <a:latin typeface="Times New Roman" pitchFamily="18" charset="0"/>
                <a:cs typeface="Times New Roman" pitchFamily="18" charset="0"/>
              </a:rPr>
              <a:t> (даты уточняются) был ребенком.</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Курочка Екатерина </a:t>
            </a:r>
            <a:r>
              <a:rPr lang="ru-RU" dirty="0" smtClean="0">
                <a:latin typeface="Times New Roman" pitchFamily="18" charset="0"/>
                <a:cs typeface="Times New Roman" pitchFamily="18" charset="0"/>
              </a:rPr>
              <a:t>была в плену в Германии.</a:t>
            </a:r>
            <a:endParaRPr lang="ru-RU" dirty="0">
              <a:latin typeface="Times New Roman" pitchFamily="18" charset="0"/>
              <a:cs typeface="Times New Roman" pitchFamily="18" charset="0"/>
            </a:endParaRPr>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380" y="4071942"/>
            <a:ext cx="3406904" cy="170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5-WA00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472" y="785794"/>
            <a:ext cx="3660521" cy="45005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Прямоугольник 5"/>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Невротова</a:t>
            </a:r>
            <a:r>
              <a:rPr lang="ru-RU" b="1" dirty="0" smtClean="0">
                <a:solidFill>
                  <a:srgbClr val="FF0000"/>
                </a:solidFill>
                <a:latin typeface="Times New Roman" pitchFamily="18" charset="0"/>
                <a:cs typeface="Times New Roman" pitchFamily="18" charset="0"/>
              </a:rPr>
              <a:t> Марка</a:t>
            </a:r>
            <a:endParaRPr lang="ru-RU" dirty="0"/>
          </a:p>
        </p:txBody>
      </p:sp>
      <p:sp>
        <p:nvSpPr>
          <p:cNvPr id="7" name="TextBox 6"/>
          <p:cNvSpPr txBox="1"/>
          <p:nvPr/>
        </p:nvSpPr>
        <p:spPr>
          <a:xfrm>
            <a:off x="5000628" y="1071546"/>
            <a:ext cx="3500462" cy="3046988"/>
          </a:xfrm>
          <a:prstGeom prst="rect">
            <a:avLst/>
          </a:prstGeom>
          <a:noFill/>
        </p:spPr>
        <p:txBody>
          <a:bodyPr wrap="square" rtlCol="0">
            <a:spAutoFit/>
          </a:bodyPr>
          <a:lstStyle/>
          <a:p>
            <a:pPr algn="just"/>
            <a:r>
              <a:rPr lang="ru-RU" sz="1600" dirty="0" err="1" smtClean="0">
                <a:latin typeface="Times New Roman" pitchFamily="18" charset="0"/>
                <a:cs typeface="Times New Roman" pitchFamily="18" charset="0"/>
              </a:rPr>
              <a:t>Поникаровский</a:t>
            </a:r>
            <a:r>
              <a:rPr lang="ru-RU" sz="1600" dirty="0" smtClean="0">
                <a:latin typeface="Times New Roman" pitchFamily="18" charset="0"/>
                <a:cs typeface="Times New Roman" pitchFamily="18" charset="0"/>
              </a:rPr>
              <a:t> Николай Яковлевич в возрасте 22 лет ушел на фронт из Кировской области. Был зачислен в стрелковую дивизию, принимал участие в оборонительных боях за Донбасс, проходившие в самый трудный начальный период ВОВ. За один из боев был награжден Орденом Отечественной Войны </a:t>
            </a:r>
            <a:r>
              <a:rPr lang="en-US" sz="1600" dirty="0" smtClean="0">
                <a:latin typeface="Times New Roman" pitchFamily="18" charset="0"/>
                <a:cs typeface="Times New Roman" pitchFamily="18" charset="0"/>
              </a:rPr>
              <a:t>II </a:t>
            </a:r>
            <a:r>
              <a:rPr lang="ru-RU" sz="1600" dirty="0" smtClean="0">
                <a:latin typeface="Times New Roman" pitchFamily="18" charset="0"/>
                <a:cs typeface="Times New Roman" pitchFamily="18" charset="0"/>
              </a:rPr>
              <a:t>степени. Мой прадедушка прошел всю войну, получил ранение, но вернулся в строй, имеет ряд боевых наград.</a:t>
            </a:r>
            <a:endParaRPr lang="ru-RU" sz="1600" dirty="0">
              <a:latin typeface="Times New Roman" pitchFamily="18" charset="0"/>
              <a:cs typeface="Times New Roman" pitchFamily="18" charset="0"/>
            </a:endParaRPr>
          </a:p>
        </p:txBody>
      </p:sp>
      <p:pic>
        <p:nvPicPr>
          <p:cNvPr id="8" name="Рисунок 7"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132" y="4214818"/>
            <a:ext cx="3121152" cy="1560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4-WA00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42976" y="500042"/>
            <a:ext cx="2857520" cy="5155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smtClean="0">
                <a:solidFill>
                  <a:srgbClr val="FF0000"/>
                </a:solidFill>
                <a:latin typeface="Times New Roman" pitchFamily="18" charset="0"/>
                <a:cs typeface="Times New Roman" pitchFamily="18" charset="0"/>
              </a:rPr>
              <a:t>Пименова Николая</a:t>
            </a:r>
            <a:endParaRPr lang="ru-RU" dirty="0"/>
          </a:p>
        </p:txBody>
      </p:sp>
      <p:sp>
        <p:nvSpPr>
          <p:cNvPr id="8" name="TextBox 7"/>
          <p:cNvSpPr txBox="1"/>
          <p:nvPr/>
        </p:nvSpPr>
        <p:spPr>
          <a:xfrm>
            <a:off x="4857752" y="1071546"/>
            <a:ext cx="3929090" cy="2031325"/>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Мамаев Михаил Денисович воевал с июня 1943 года и до конца ВОВ. Служил связистом. В одном из боев получил ранение. Был награжден Орденом Отечественной Войны </a:t>
            </a:r>
            <a:r>
              <a:rPr lang="en-US" dirty="0" smtClean="0">
                <a:latin typeface="Times New Roman" pitchFamily="18" charset="0"/>
                <a:cs typeface="Times New Roman" pitchFamily="18" charset="0"/>
              </a:rPr>
              <a:t>II </a:t>
            </a:r>
            <a:r>
              <a:rPr lang="ru-RU" dirty="0" smtClean="0">
                <a:latin typeface="Times New Roman" pitchFamily="18" charset="0"/>
                <a:cs typeface="Times New Roman" pitchFamily="18" charset="0"/>
              </a:rPr>
              <a:t> степени и медалью «За боевые заслуги».</a:t>
            </a:r>
            <a:endParaRPr lang="ru-RU" dirty="0">
              <a:latin typeface="Times New Roman" pitchFamily="18" charset="0"/>
              <a:cs typeface="Times New Roman" pitchFamily="18" charset="0"/>
            </a:endParaRPr>
          </a:p>
        </p:txBody>
      </p:sp>
      <p:pic>
        <p:nvPicPr>
          <p:cNvPr id="9" name="Рисунок 8"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628" y="3786190"/>
            <a:ext cx="3692656" cy="1846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4-WA0003.jpg"/>
          <p:cNvPicPr>
            <a:picLocks noChangeAspect="1"/>
          </p:cNvPicPr>
          <p:nvPr/>
        </p:nvPicPr>
        <p:blipFill>
          <a:blip r:embed="rId3" cstate="email">
            <a:extLst>
              <a:ext uri="{28A0092B-C50C-407E-A947-70E740481C1C}">
                <a14:useLocalDpi xmlns:a14="http://schemas.microsoft.com/office/drawing/2010/main"/>
              </a:ext>
            </a:extLst>
          </a:blip>
          <a:srcRect r="-1862"/>
          <a:stretch>
            <a:fillRect/>
          </a:stretch>
        </p:blipFill>
        <p:spPr>
          <a:xfrm>
            <a:off x="857225" y="428604"/>
            <a:ext cx="3286148" cy="53570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429124" y="285728"/>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smtClean="0">
                <a:solidFill>
                  <a:srgbClr val="FF0000"/>
                </a:solidFill>
                <a:latin typeface="Times New Roman" pitchFamily="18" charset="0"/>
                <a:cs typeface="Times New Roman" pitchFamily="18" charset="0"/>
              </a:rPr>
              <a:t>Пименова Николая</a:t>
            </a:r>
            <a:endParaRPr lang="ru-RU" dirty="0"/>
          </a:p>
        </p:txBody>
      </p:sp>
      <p:pic>
        <p:nvPicPr>
          <p:cNvPr id="6" name="Рисунок 5" descr="IMG-20200504-WA000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43505" y="1000107"/>
            <a:ext cx="3421332" cy="466953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42844" y="214290"/>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Розенман</a:t>
            </a:r>
            <a:r>
              <a:rPr lang="ru-RU" b="1" dirty="0" smtClean="0">
                <a:solidFill>
                  <a:srgbClr val="FF0000"/>
                </a:solidFill>
                <a:latin typeface="Times New Roman" pitchFamily="18" charset="0"/>
                <a:cs typeface="Times New Roman" pitchFamily="18" charset="0"/>
              </a:rPr>
              <a:t> Анны</a:t>
            </a:r>
            <a:endParaRPr lang="ru-RU" dirty="0"/>
          </a:p>
        </p:txBody>
      </p:sp>
      <p:pic>
        <p:nvPicPr>
          <p:cNvPr id="5" name="Рисунок 4" descr="IMG-20200502-WA00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48" y="1000108"/>
            <a:ext cx="3482603" cy="4643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Прямоугольник 5"/>
          <p:cNvSpPr/>
          <p:nvPr/>
        </p:nvSpPr>
        <p:spPr>
          <a:xfrm>
            <a:off x="4572000" y="214290"/>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Коваленко Ивана</a:t>
            </a:r>
            <a:endParaRPr lang="ru-RU" dirty="0"/>
          </a:p>
        </p:txBody>
      </p:sp>
      <p:pic>
        <p:nvPicPr>
          <p:cNvPr id="7" name="Рисунок 6" descr="IMG-20200508-WA000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2066" y="928670"/>
            <a:ext cx="3357586" cy="47541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5-WA0004.jpg"/>
          <p:cNvPicPr>
            <a:picLocks noChangeAspect="1"/>
          </p:cNvPicPr>
          <p:nvPr/>
        </p:nvPicPr>
        <p:blipFill>
          <a:blip r:embed="rId3" cstate="email">
            <a:extLst>
              <a:ext uri="{28A0092B-C50C-407E-A947-70E740481C1C}">
                <a14:useLocalDpi xmlns:a14="http://schemas.microsoft.com/office/drawing/2010/main"/>
              </a:ext>
            </a:extLst>
          </a:blip>
          <a:srcRect b="-686"/>
          <a:stretch>
            <a:fillRect/>
          </a:stretch>
        </p:blipFill>
        <p:spPr>
          <a:xfrm>
            <a:off x="714348" y="571480"/>
            <a:ext cx="3636844" cy="50006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Севергиной Валерии</a:t>
            </a:r>
            <a:endParaRPr lang="ru-RU" dirty="0"/>
          </a:p>
        </p:txBody>
      </p:sp>
      <p:sp>
        <p:nvSpPr>
          <p:cNvPr id="7" name="TextBox 6"/>
          <p:cNvSpPr txBox="1"/>
          <p:nvPr/>
        </p:nvSpPr>
        <p:spPr>
          <a:xfrm>
            <a:off x="4857752" y="1000108"/>
            <a:ext cx="3786214" cy="2523768"/>
          </a:xfrm>
          <a:prstGeom prst="rect">
            <a:avLst/>
          </a:prstGeom>
          <a:noFill/>
        </p:spPr>
        <p:txBody>
          <a:bodyPr wrap="square" rtlCol="0">
            <a:spAutoFit/>
          </a:bodyPr>
          <a:lstStyle/>
          <a:p>
            <a:pPr fontAlgn="base"/>
            <a:r>
              <a:rPr lang="ru-RU" sz="1400" b="1" dirty="0" smtClean="0">
                <a:latin typeface="Times New Roman" pitchFamily="18" charset="0"/>
                <a:cs typeface="Times New Roman" pitchFamily="18" charset="0"/>
              </a:rPr>
              <a:t>Дата рождения:</a:t>
            </a:r>
            <a:r>
              <a:rPr lang="ru-RU" sz="1400" dirty="0" smtClean="0">
                <a:latin typeface="Times New Roman" pitchFamily="18" charset="0"/>
                <a:cs typeface="Times New Roman" pitchFamily="18" charset="0"/>
              </a:rPr>
              <a:t> __.__.1898</a:t>
            </a:r>
          </a:p>
          <a:p>
            <a:pPr fontAlgn="base"/>
            <a:r>
              <a:rPr lang="ru-RU" sz="1400" b="1" dirty="0" smtClean="0">
                <a:latin typeface="Times New Roman" pitchFamily="18" charset="0"/>
                <a:cs typeface="Times New Roman" pitchFamily="18" charset="0"/>
              </a:rPr>
              <a:t>Место рождения:</a:t>
            </a:r>
            <a:r>
              <a:rPr lang="ru-RU" sz="1400" dirty="0" smtClean="0">
                <a:latin typeface="Times New Roman" pitchFamily="18" charset="0"/>
                <a:cs typeface="Times New Roman" pitchFamily="18" charset="0"/>
              </a:rPr>
              <a:t> Ростовская обл., </a:t>
            </a:r>
            <a:r>
              <a:rPr lang="ru-RU" sz="1400" dirty="0" err="1" smtClean="0">
                <a:latin typeface="Times New Roman" pitchFamily="18" charset="0"/>
                <a:cs typeface="Times New Roman" pitchFamily="18" charset="0"/>
              </a:rPr>
              <a:t>Сальский</a:t>
            </a:r>
            <a:r>
              <a:rPr lang="ru-RU" sz="1400" dirty="0" smtClean="0">
                <a:latin typeface="Times New Roman" pitchFamily="18" charset="0"/>
                <a:cs typeface="Times New Roman" pitchFamily="18" charset="0"/>
              </a:rPr>
              <a:t> р-н, с. Н. Егорлык.</a:t>
            </a:r>
          </a:p>
          <a:p>
            <a:pPr fontAlgn="base"/>
            <a:r>
              <a:rPr lang="ru-RU" sz="1400" b="1" dirty="0" smtClean="0">
                <a:latin typeface="Times New Roman" pitchFamily="18" charset="0"/>
                <a:cs typeface="Times New Roman" pitchFamily="18" charset="0"/>
              </a:rPr>
              <a:t>Дата призыва:</a:t>
            </a:r>
            <a:r>
              <a:rPr lang="ru-RU" sz="1400" dirty="0" smtClean="0">
                <a:latin typeface="Times New Roman" pitchFamily="18" charset="0"/>
                <a:cs typeface="Times New Roman" pitchFamily="18" charset="0"/>
              </a:rPr>
              <a:t> 26.10.1941</a:t>
            </a:r>
          </a:p>
          <a:p>
            <a:pPr fontAlgn="base"/>
            <a:r>
              <a:rPr lang="ru-RU" sz="1400" b="1" dirty="0" smtClean="0">
                <a:latin typeface="Times New Roman" pitchFamily="18" charset="0"/>
                <a:cs typeface="Times New Roman" pitchFamily="18" charset="0"/>
              </a:rPr>
              <a:t>Место призыва:</a:t>
            </a:r>
            <a:r>
              <a:rPr lang="ru-RU" sz="1400" dirty="0" smtClean="0">
                <a:latin typeface="Times New Roman" pitchFamily="18" charset="0"/>
                <a:cs typeface="Times New Roman" pitchFamily="18" charset="0"/>
              </a:rPr>
              <a:t> Орловский РВК, Ростовская обл., Орловский р-н</a:t>
            </a:r>
          </a:p>
          <a:p>
            <a:pPr fontAlgn="base"/>
            <a:r>
              <a:rPr lang="ru-RU" sz="1400" b="1" dirty="0" smtClean="0">
                <a:latin typeface="Times New Roman" pitchFamily="18" charset="0"/>
                <a:cs typeface="Times New Roman" pitchFamily="18" charset="0"/>
              </a:rPr>
              <a:t>Воинское звание:</a:t>
            </a:r>
            <a:r>
              <a:rPr lang="ru-RU" sz="1400" dirty="0" smtClean="0">
                <a:latin typeface="Times New Roman" pitchFamily="18" charset="0"/>
                <a:cs typeface="Times New Roman" pitchFamily="18" charset="0"/>
              </a:rPr>
              <a:t> рядовой</a:t>
            </a:r>
          </a:p>
          <a:p>
            <a:pPr fontAlgn="base"/>
            <a:r>
              <a:rPr lang="ru-RU" sz="1400" b="1" dirty="0" smtClean="0">
                <a:latin typeface="Times New Roman" pitchFamily="18" charset="0"/>
                <a:cs typeface="Times New Roman" pitchFamily="18" charset="0"/>
              </a:rPr>
              <a:t>Воинская часть:</a:t>
            </a:r>
            <a:r>
              <a:rPr lang="ru-RU" sz="1400" dirty="0" smtClean="0">
                <a:latin typeface="Times New Roman" pitchFamily="18" charset="0"/>
                <a:cs typeface="Times New Roman" pitchFamily="18" charset="0"/>
              </a:rPr>
              <a:t> 20 </a:t>
            </a:r>
            <a:r>
              <a:rPr lang="ru-RU" sz="1400" dirty="0" err="1" smtClean="0">
                <a:latin typeface="Times New Roman" pitchFamily="18" charset="0"/>
                <a:cs typeface="Times New Roman" pitchFamily="18" charset="0"/>
              </a:rPr>
              <a:t>огмиб</a:t>
            </a:r>
            <a:endParaRPr lang="ru-RU" sz="1400" dirty="0" smtClean="0">
              <a:latin typeface="Times New Roman" pitchFamily="18" charset="0"/>
              <a:cs typeface="Times New Roman" pitchFamily="18" charset="0"/>
            </a:endParaRPr>
          </a:p>
          <a:p>
            <a:pPr fontAlgn="base"/>
            <a:r>
              <a:rPr lang="ru-RU" sz="1400" b="1" dirty="0" smtClean="0">
                <a:latin typeface="Times New Roman" pitchFamily="18" charset="0"/>
                <a:cs typeface="Times New Roman" pitchFamily="18" charset="0"/>
              </a:rPr>
              <a:t>Выбытие из воинской части:</a:t>
            </a:r>
            <a:r>
              <a:rPr lang="ru-RU" sz="1400" dirty="0" smtClean="0">
                <a:latin typeface="Times New Roman" pitchFamily="18" charset="0"/>
                <a:cs typeface="Times New Roman" pitchFamily="18" charset="0"/>
              </a:rPr>
              <a:t> 30.08.1943</a:t>
            </a:r>
          </a:p>
          <a:p>
            <a:pPr fontAlgn="base"/>
            <a:r>
              <a:rPr lang="ru-RU" sz="1400" b="1" dirty="0" smtClean="0">
                <a:latin typeface="Times New Roman" pitchFamily="18" charset="0"/>
                <a:cs typeface="Times New Roman" pitchFamily="18" charset="0"/>
              </a:rPr>
              <a:t>Дата прибытия:</a:t>
            </a:r>
            <a:r>
              <a:rPr lang="ru-RU" sz="1400" dirty="0" smtClean="0">
                <a:latin typeface="Times New Roman" pitchFamily="18" charset="0"/>
                <a:cs typeface="Times New Roman" pitchFamily="18" charset="0"/>
              </a:rPr>
              <a:t> 01.11.1941</a:t>
            </a:r>
          </a:p>
          <a:p>
            <a:endParaRPr lang="ru-RU" dirty="0"/>
          </a:p>
        </p:txBody>
      </p:sp>
      <p:sp>
        <p:nvSpPr>
          <p:cNvPr id="9" name="TextBox 8"/>
          <p:cNvSpPr txBox="1"/>
          <p:nvPr/>
        </p:nvSpPr>
        <p:spPr>
          <a:xfrm>
            <a:off x="6072198" y="3357562"/>
            <a:ext cx="2571768" cy="1015663"/>
          </a:xfrm>
          <a:prstGeom prst="rect">
            <a:avLst/>
          </a:prstGeom>
          <a:noFill/>
        </p:spPr>
        <p:txBody>
          <a:bodyPr wrap="square" rtlCol="0">
            <a:spAutoFit/>
          </a:bodyPr>
          <a:lstStyle/>
          <a:p>
            <a:pPr algn="ctr" fontAlgn="base"/>
            <a:r>
              <a:rPr lang="ru-RU" sz="1400" b="1" dirty="0" smtClean="0">
                <a:latin typeface="Times New Roman" pitchFamily="18" charset="0"/>
                <a:cs typeface="Times New Roman" pitchFamily="18" charset="0"/>
              </a:rPr>
              <a:t>Медаль «За боевые заслуги»</a:t>
            </a:r>
          </a:p>
          <a:p>
            <a:pPr algn="ctr" fontAlgn="base"/>
            <a:r>
              <a:rPr lang="ru-RU" sz="1400" b="1" dirty="0" smtClean="0">
                <a:latin typeface="Times New Roman" pitchFamily="18" charset="0"/>
                <a:cs typeface="Times New Roman" pitchFamily="18" charset="0"/>
              </a:rPr>
              <a:t>Даты подвига:</a:t>
            </a:r>
            <a:r>
              <a:rPr lang="ru-RU" sz="1400" dirty="0" smtClean="0">
                <a:latin typeface="Times New Roman" pitchFamily="18" charset="0"/>
                <a:cs typeface="Times New Roman" pitchFamily="18" charset="0"/>
              </a:rPr>
              <a:t> 21.05.1944, 23.07.1944, 30.07.1944 г.</a:t>
            </a:r>
          </a:p>
          <a:p>
            <a:endParaRPr lang="ru-RU" dirty="0"/>
          </a:p>
        </p:txBody>
      </p:sp>
      <p:pic>
        <p:nvPicPr>
          <p:cNvPr id="9220" name="Picture 4" descr="https://pamyat-naroda.ru/local/templates/pn/img/awards/new/Medal_Za_Boevye_zaslug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7752" y="3429000"/>
            <a:ext cx="1029393" cy="1800000"/>
          </a:xfrm>
          <a:prstGeom prst="rect">
            <a:avLst/>
          </a:prstGeom>
          <a:noFill/>
        </p:spPr>
      </p:pic>
      <p:pic>
        <p:nvPicPr>
          <p:cNvPr id="11" name="Рисунок 10"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0760" y="4357694"/>
            <a:ext cx="2621086" cy="1310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Семенова Тимура</a:t>
            </a:r>
            <a:endParaRPr lang="ru-RU" dirty="0"/>
          </a:p>
        </p:txBody>
      </p:sp>
      <p:pic>
        <p:nvPicPr>
          <p:cNvPr id="5" name="Рисунок 4" descr="IMG-20200503-WA00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48" y="714356"/>
            <a:ext cx="3696917" cy="4929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IMG-20200503-WA001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7752" y="1142984"/>
            <a:ext cx="3818443" cy="3143272"/>
          </a:xfrm>
          <a:prstGeom prst="rect">
            <a:avLst/>
          </a:prstGeom>
        </p:spPr>
      </p:pic>
      <p:pic>
        <p:nvPicPr>
          <p:cNvPr id="7" name="Рисунок 6"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884" y="4429132"/>
            <a:ext cx="2857520"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7-WA00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2876" y="1195828"/>
            <a:ext cx="5143536" cy="37519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14876" y="357166"/>
            <a:ext cx="4143404" cy="4247317"/>
          </a:xfrm>
          <a:prstGeom prst="rect">
            <a:avLst/>
          </a:prstGeom>
          <a:noFill/>
        </p:spPr>
        <p:txBody>
          <a:bodyPr wrap="square" rtlCol="0">
            <a:spAutoFit/>
          </a:bodyPr>
          <a:lstStyle/>
          <a:p>
            <a:pPr algn="ctr"/>
            <a:r>
              <a:rPr lang="ru-RU" sz="2000" b="1" dirty="0" smtClean="0">
                <a:solidFill>
                  <a:srgbClr val="FF0000"/>
                </a:solidFill>
                <a:latin typeface="Times New Roman" pitchFamily="18" charset="0"/>
                <a:cs typeface="Times New Roman" pitchFamily="18" charset="0"/>
              </a:rPr>
              <a:t>Прапрадедушка </a:t>
            </a:r>
          </a:p>
          <a:p>
            <a:pPr algn="ctr"/>
            <a:r>
              <a:rPr lang="ru-RU" sz="2000" b="1" dirty="0" smtClean="0">
                <a:solidFill>
                  <a:srgbClr val="FF0000"/>
                </a:solidFill>
                <a:latin typeface="Times New Roman" pitchFamily="18" charset="0"/>
                <a:cs typeface="Times New Roman" pitchFamily="18" charset="0"/>
              </a:rPr>
              <a:t>Бабенко Данила</a:t>
            </a:r>
          </a:p>
          <a:p>
            <a:pPr algn="ctr"/>
            <a:endParaRPr lang="en-US" sz="2000" b="1" dirty="0" smtClean="0">
              <a:solidFill>
                <a:srgbClr val="FF0000"/>
              </a:solidFill>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Глушко Сидор Тарасович родился в 1907 году.  Был добрым, заботливым человеком, всегда старался всем помочь. До войны работал старшим конюхом. Призвался на войну на 34 году жизни, дома осталась супруга с 4 дочерьми: старшей было 12 лет, а младшей 1 год. Сергей Тарасович прошел длинный боевой путь. В 1943 году супруге пришла похоронка, что Сидор Тарасович погиб в Брянских лесах, отважно сражаясь за нашу Родину. Это было страшное горе для семьи Глушко…</a:t>
            </a:r>
          </a:p>
          <a:p>
            <a:endParaRPr lang="ru-RU" dirty="0" smtClean="0">
              <a:latin typeface="Times New Roman" pitchFamily="18" charset="0"/>
              <a:cs typeface="Times New Roman" pitchFamily="18" charset="0"/>
            </a:endParaRPr>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132" y="4286256"/>
            <a:ext cx="3121152" cy="1560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3-WA0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2" y="571480"/>
            <a:ext cx="3780000" cy="50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Семенова Тимура</a:t>
            </a:r>
            <a:endParaRPr lang="ru-RU" dirty="0"/>
          </a:p>
        </p:txBody>
      </p:sp>
      <p:pic>
        <p:nvPicPr>
          <p:cNvPr id="6" name="Рисунок 5" descr="IMG-20200503-WA001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14876" y="1214422"/>
            <a:ext cx="3929090" cy="2714644"/>
          </a:xfrm>
          <a:prstGeom prst="rect">
            <a:avLst/>
          </a:prstGeom>
        </p:spPr>
      </p:pic>
      <p:sp>
        <p:nvSpPr>
          <p:cNvPr id="8" name="TextBox 7"/>
          <p:cNvSpPr txBox="1"/>
          <p:nvPr/>
        </p:nvSpPr>
        <p:spPr>
          <a:xfrm>
            <a:off x="4714876" y="3929066"/>
            <a:ext cx="3929090" cy="1169551"/>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Перечень наград:</a:t>
            </a:r>
          </a:p>
          <a:p>
            <a:r>
              <a:rPr lang="ru-RU" sz="1400" dirty="0" smtClean="0">
                <a:latin typeface="Times New Roman" pitchFamily="18" charset="0"/>
                <a:cs typeface="Times New Roman" pitchFamily="18" charset="0"/>
              </a:rPr>
              <a:t>20.06.1945      Медаль «За отвагу»</a:t>
            </a:r>
          </a:p>
          <a:p>
            <a:r>
              <a:rPr lang="ru-RU" sz="1400" dirty="0" smtClean="0">
                <a:latin typeface="Times New Roman" pitchFamily="18" charset="0"/>
                <a:cs typeface="Times New Roman" pitchFamily="18" charset="0"/>
              </a:rPr>
              <a:t>07.11.1945      Медаль «За отвагу»</a:t>
            </a:r>
          </a:p>
          <a:p>
            <a:r>
              <a:rPr lang="ru-RU" sz="1400" dirty="0" smtClean="0">
                <a:latin typeface="Times New Roman" pitchFamily="18" charset="0"/>
                <a:cs typeface="Times New Roman" pitchFamily="18" charset="0"/>
              </a:rPr>
              <a:t>09.05.1945      Медаль «За победу над Германией в ВОВ 1941-1945 гг.»</a:t>
            </a:r>
            <a:endParaRPr lang="ru-RU" sz="1400" dirty="0">
              <a:latin typeface="Times New Roman" pitchFamily="18" charset="0"/>
              <a:cs typeface="Times New Roman" pitchFamily="18" charset="0"/>
            </a:endParaRPr>
          </a:p>
        </p:txBody>
      </p:sp>
      <p:pic>
        <p:nvPicPr>
          <p:cNvPr id="9" name="Рисунок 8"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5140" y="4857760"/>
            <a:ext cx="1978144" cy="989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smtClean="0">
                <a:solidFill>
                  <a:srgbClr val="FF0000"/>
                </a:solidFill>
                <a:latin typeface="Times New Roman" pitchFamily="18" charset="0"/>
                <a:cs typeface="Times New Roman" pitchFamily="18" charset="0"/>
              </a:rPr>
              <a:t>Скрябиной Полины</a:t>
            </a:r>
            <a:endParaRPr lang="ru-RU" dirty="0"/>
          </a:p>
        </p:txBody>
      </p:sp>
      <p:pic>
        <p:nvPicPr>
          <p:cNvPr id="5" name="Рисунок 4" descr="IMG-20200506-WA00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10" y="642918"/>
            <a:ext cx="3736687" cy="50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857752" y="1142984"/>
            <a:ext cx="3786214" cy="304698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Пикулин Владимир Иванович (07.04.1925 – 08.12. 1994 гг.) Призван на фронт 15.12.1942 г. в возрасте 17 лет. Воевал в 7 гвардейском </a:t>
            </a:r>
            <a:r>
              <a:rPr lang="ru-RU" sz="1600" dirty="0" err="1" smtClean="0">
                <a:latin typeface="Times New Roman" pitchFamily="18" charset="0"/>
                <a:cs typeface="Times New Roman" pitchFamily="18" charset="0"/>
              </a:rPr>
              <a:t>Нежинско-Кузбасском</a:t>
            </a:r>
            <a:r>
              <a:rPr lang="ru-RU" sz="1600" dirty="0" smtClean="0">
                <a:latin typeface="Times New Roman" pitchFamily="18" charset="0"/>
                <a:cs typeface="Times New Roman" pitchFamily="18" charset="0"/>
              </a:rPr>
              <a:t> механизированном корпусе в должности  снайпера.  Боевой путь начал под г. Орел, освобождал города: Нежин, Гомель, Минск, Вильнюс.  Закончил свой боевой путь в Праге. Имеет боевые награды. После окончания войны служил в Берлине в должности шофера до 1950 г.</a:t>
            </a:r>
          </a:p>
        </p:txBody>
      </p:sp>
      <p:pic>
        <p:nvPicPr>
          <p:cNvPr id="8" name="Рисунок 7"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570" y="4286256"/>
            <a:ext cx="3000396"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500034" y="1000108"/>
            <a:ext cx="3929090" cy="5078313"/>
          </a:xfrm>
          <a:prstGeom prst="rect">
            <a:avLst/>
          </a:prstGeom>
          <a:noFill/>
        </p:spPr>
        <p:txBody>
          <a:bodyPr wrap="square" rtlCol="0">
            <a:spAutoFit/>
          </a:bodyPr>
          <a:lstStyle/>
          <a:p>
            <a:pPr algn="ctr" fontAlgn="base"/>
            <a:r>
              <a:rPr lang="ru-RU" b="1" dirty="0" err="1" smtClean="0">
                <a:solidFill>
                  <a:srgbClr val="7030A0"/>
                </a:solidFill>
                <a:latin typeface="Times New Roman" pitchFamily="18" charset="0"/>
                <a:cs typeface="Times New Roman" pitchFamily="18" charset="0"/>
              </a:rPr>
              <a:t>Чувелев</a:t>
            </a:r>
            <a:r>
              <a:rPr lang="ru-RU" b="1" dirty="0" smtClean="0">
                <a:solidFill>
                  <a:srgbClr val="7030A0"/>
                </a:solidFill>
                <a:latin typeface="Times New Roman" pitchFamily="18" charset="0"/>
                <a:cs typeface="Times New Roman" pitchFamily="18" charset="0"/>
              </a:rPr>
              <a:t> </a:t>
            </a:r>
          </a:p>
          <a:p>
            <a:pPr algn="ctr" fontAlgn="base"/>
            <a:r>
              <a:rPr lang="ru-RU" b="1" dirty="0" smtClean="0">
                <a:solidFill>
                  <a:srgbClr val="7030A0"/>
                </a:solidFill>
                <a:latin typeface="Times New Roman" pitchFamily="18" charset="0"/>
                <a:cs typeface="Times New Roman" pitchFamily="18" charset="0"/>
              </a:rPr>
              <a:t>Василий Кузьмич</a:t>
            </a:r>
          </a:p>
          <a:p>
            <a:pPr fontAlgn="base"/>
            <a:r>
              <a:rPr lang="ru-RU" b="1" dirty="0" smtClean="0">
                <a:latin typeface="Times New Roman" pitchFamily="18" charset="0"/>
                <a:cs typeface="Times New Roman" pitchFamily="18" charset="0"/>
              </a:rPr>
              <a:t>Дата рождения:</a:t>
            </a:r>
            <a:r>
              <a:rPr lang="ru-RU" dirty="0" smtClean="0">
                <a:latin typeface="Times New Roman" pitchFamily="18" charset="0"/>
                <a:cs typeface="Times New Roman" pitchFamily="18" charset="0"/>
              </a:rPr>
              <a:t> 05.01.1919 г.</a:t>
            </a:r>
          </a:p>
          <a:p>
            <a:pPr fontAlgn="base"/>
            <a:r>
              <a:rPr lang="ru-RU" b="1" dirty="0" smtClean="0">
                <a:latin typeface="Times New Roman" pitchFamily="18" charset="0"/>
                <a:cs typeface="Times New Roman" pitchFamily="18" charset="0"/>
              </a:rPr>
              <a:t>Место рождения:</a:t>
            </a:r>
            <a:r>
              <a:rPr lang="ru-RU" dirty="0" smtClean="0">
                <a:latin typeface="Times New Roman" pitchFamily="18" charset="0"/>
                <a:cs typeface="Times New Roman" pitchFamily="18" charset="0"/>
              </a:rPr>
              <a:t> Владимирская обл., Ляховский р-н, д. Малый </a:t>
            </a:r>
            <a:r>
              <a:rPr lang="ru-RU" dirty="0" err="1" smtClean="0">
                <a:latin typeface="Times New Roman" pitchFamily="18" charset="0"/>
                <a:cs typeface="Times New Roman" pitchFamily="18" charset="0"/>
              </a:rPr>
              <a:t>Санчур</a:t>
            </a:r>
            <a:endParaRPr lang="ru-RU" dirty="0" smtClean="0">
              <a:latin typeface="Times New Roman" pitchFamily="18" charset="0"/>
              <a:cs typeface="Times New Roman" pitchFamily="18" charset="0"/>
            </a:endParaRPr>
          </a:p>
          <a:p>
            <a:pPr fontAlgn="base"/>
            <a:r>
              <a:rPr lang="ru-RU" b="1" dirty="0" smtClean="0">
                <a:latin typeface="Times New Roman" pitchFamily="18" charset="0"/>
                <a:cs typeface="Times New Roman" pitchFamily="18" charset="0"/>
              </a:rPr>
              <a:t>Дата поступления на службу:</a:t>
            </a:r>
            <a:r>
              <a:rPr lang="ru-RU" dirty="0" smtClean="0">
                <a:latin typeface="Times New Roman" pitchFamily="18" charset="0"/>
                <a:cs typeface="Times New Roman" pitchFamily="18" charset="0"/>
              </a:rPr>
              <a:t> 15.09.1939 г.</a:t>
            </a:r>
          </a:p>
          <a:p>
            <a:pPr fontAlgn="base"/>
            <a:r>
              <a:rPr lang="ru-RU" b="1" dirty="0" smtClean="0">
                <a:latin typeface="Times New Roman" pitchFamily="18" charset="0"/>
                <a:cs typeface="Times New Roman" pitchFamily="18" charset="0"/>
              </a:rPr>
              <a:t>Воинское звание:</a:t>
            </a:r>
            <a:r>
              <a:rPr lang="ru-RU" dirty="0" smtClean="0">
                <a:latin typeface="Times New Roman" pitchFamily="18" charset="0"/>
                <a:cs typeface="Times New Roman" pitchFamily="18" charset="0"/>
              </a:rPr>
              <a:t> капитан</a:t>
            </a:r>
          </a:p>
          <a:p>
            <a:pPr fontAlgn="base"/>
            <a:r>
              <a:rPr lang="ru-RU" b="1" dirty="0" smtClean="0">
                <a:latin typeface="Times New Roman" pitchFamily="18" charset="0"/>
                <a:cs typeface="Times New Roman" pitchFamily="18" charset="0"/>
              </a:rPr>
              <a:t>Наименование воинской части:</a:t>
            </a:r>
            <a:r>
              <a:rPr lang="ru-RU" dirty="0" smtClean="0">
                <a:latin typeface="Times New Roman" pitchFamily="18" charset="0"/>
                <a:cs typeface="Times New Roman" pitchFamily="18" charset="0"/>
              </a:rPr>
              <a:t> 9 </a:t>
            </a:r>
            <a:r>
              <a:rPr lang="ru-RU" dirty="0" err="1" smtClean="0">
                <a:latin typeface="Times New Roman" pitchFamily="18" charset="0"/>
                <a:cs typeface="Times New Roman" pitchFamily="18" charset="0"/>
              </a:rPr>
              <a:t>сп</a:t>
            </a:r>
            <a:r>
              <a:rPr lang="ru-RU" dirty="0" smtClean="0">
                <a:latin typeface="Times New Roman" pitchFamily="18" charset="0"/>
                <a:cs typeface="Times New Roman" pitchFamily="18" charset="0"/>
              </a:rPr>
              <a:t> 94 </a:t>
            </a:r>
            <a:r>
              <a:rPr lang="ru-RU" dirty="0" err="1" smtClean="0">
                <a:latin typeface="Times New Roman" pitchFamily="18" charset="0"/>
                <a:cs typeface="Times New Roman" pitchFamily="18" charset="0"/>
              </a:rPr>
              <a:t>сд</a:t>
            </a:r>
            <a:r>
              <a:rPr lang="ru-RU" dirty="0" smtClean="0">
                <a:latin typeface="Times New Roman" pitchFamily="18" charset="0"/>
                <a:cs typeface="Times New Roman" pitchFamily="18" charset="0"/>
              </a:rPr>
              <a:t> ЗабФ,87 </a:t>
            </a:r>
            <a:r>
              <a:rPr lang="ru-RU" dirty="0" err="1" smtClean="0">
                <a:latin typeface="Times New Roman" pitchFamily="18" charset="0"/>
                <a:cs typeface="Times New Roman" pitchFamily="18" charset="0"/>
              </a:rPr>
              <a:t>сп</a:t>
            </a:r>
            <a:r>
              <a:rPr lang="ru-RU" dirty="0" smtClean="0">
                <a:latin typeface="Times New Roman" pitchFamily="18" charset="0"/>
                <a:cs typeface="Times New Roman" pitchFamily="18" charset="0"/>
              </a:rPr>
              <a:t> 26 </a:t>
            </a:r>
            <a:r>
              <a:rPr lang="ru-RU" dirty="0" err="1" smtClean="0">
                <a:latin typeface="Times New Roman" pitchFamily="18" charset="0"/>
                <a:cs typeface="Times New Roman" pitchFamily="18" charset="0"/>
              </a:rPr>
              <a:t>сд</a:t>
            </a:r>
            <a:r>
              <a:rPr lang="ru-RU" dirty="0" smtClean="0">
                <a:latin typeface="Times New Roman" pitchFamily="18" charset="0"/>
                <a:cs typeface="Times New Roman" pitchFamily="18" charset="0"/>
              </a:rPr>
              <a:t> 90 </a:t>
            </a:r>
            <a:r>
              <a:rPr lang="ru-RU" dirty="0" err="1" smtClean="0">
                <a:latin typeface="Times New Roman" pitchFamily="18" charset="0"/>
                <a:cs typeface="Times New Roman" pitchFamily="18" charset="0"/>
              </a:rPr>
              <a:t>ск</a:t>
            </a:r>
            <a:r>
              <a:rPr lang="ru-RU" dirty="0" smtClean="0">
                <a:latin typeface="Times New Roman" pitchFamily="18" charset="0"/>
                <a:cs typeface="Times New Roman" pitchFamily="18" charset="0"/>
              </a:rPr>
              <a:t> 43 А СГВ</a:t>
            </a:r>
          </a:p>
          <a:p>
            <a:pPr fontAlgn="base"/>
            <a:r>
              <a:rPr lang="ru-RU" b="1" dirty="0" smtClean="0">
                <a:latin typeface="Times New Roman" pitchFamily="18" charset="0"/>
                <a:cs typeface="Times New Roman" pitchFamily="18" charset="0"/>
              </a:rPr>
              <a:t>Дата окончания службы:</a:t>
            </a:r>
            <a:r>
              <a:rPr lang="ru-RU" dirty="0" smtClean="0">
                <a:latin typeface="Times New Roman" pitchFamily="18" charset="0"/>
                <a:cs typeface="Times New Roman" pitchFamily="18" charset="0"/>
              </a:rPr>
              <a:t> 26.04.1946</a:t>
            </a:r>
          </a:p>
          <a:p>
            <a:pPr fontAlgn="base"/>
            <a:r>
              <a:rPr lang="ru-RU" b="1" dirty="0" smtClean="0">
                <a:latin typeface="Times New Roman" pitchFamily="18" charset="0"/>
                <a:cs typeface="Times New Roman" pitchFamily="18" charset="0"/>
              </a:rPr>
              <a:t>Награды:</a:t>
            </a:r>
            <a:r>
              <a:rPr lang="ru-RU" dirty="0" smtClean="0">
                <a:latin typeface="Times New Roman" pitchFamily="18" charset="0"/>
                <a:cs typeface="Times New Roman" pitchFamily="18" charset="0"/>
              </a:rPr>
              <a:t> Медаль «За победу над Германией в Великой Отечественной войне 1941–1945 гг.» </a:t>
            </a:r>
          </a:p>
          <a:p>
            <a:pPr fontAlgn="base"/>
            <a:r>
              <a:rPr lang="ru-RU" dirty="0" smtClean="0">
                <a:latin typeface="Times New Roman" pitchFamily="18" charset="0"/>
                <a:cs typeface="Times New Roman" pitchFamily="18" charset="0"/>
              </a:rPr>
              <a:t>Орден Отечественной войны </a:t>
            </a:r>
            <a:r>
              <a:rPr lang="en-US" dirty="0" smtClean="0">
                <a:latin typeface="Times New Roman" pitchFamily="18" charset="0"/>
                <a:cs typeface="Times New Roman" pitchFamily="18" charset="0"/>
              </a:rPr>
              <a:t>II </a:t>
            </a:r>
            <a:r>
              <a:rPr lang="ru-RU" dirty="0" smtClean="0">
                <a:latin typeface="Times New Roman" pitchFamily="18" charset="0"/>
                <a:cs typeface="Times New Roman" pitchFamily="18" charset="0"/>
              </a:rPr>
              <a:t>степени.</a:t>
            </a:r>
          </a:p>
          <a:p>
            <a:endParaRPr lang="ru-RU" dirty="0"/>
          </a:p>
        </p:txBody>
      </p:sp>
      <p:sp>
        <p:nvSpPr>
          <p:cNvPr id="5" name="Прямоугольник 4"/>
          <p:cNvSpPr/>
          <p:nvPr/>
        </p:nvSpPr>
        <p:spPr>
          <a:xfrm>
            <a:off x="214282"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Чучупалова</a:t>
            </a:r>
            <a:r>
              <a:rPr lang="ru-RU" b="1" dirty="0" smtClean="0">
                <a:solidFill>
                  <a:srgbClr val="FF0000"/>
                </a:solidFill>
                <a:latin typeface="Times New Roman" pitchFamily="18" charset="0"/>
                <a:cs typeface="Times New Roman" pitchFamily="18" charset="0"/>
              </a:rPr>
              <a:t> Степана</a:t>
            </a:r>
            <a:endParaRPr lang="ru-RU" dirty="0"/>
          </a:p>
        </p:txBody>
      </p:sp>
      <p:sp>
        <p:nvSpPr>
          <p:cNvPr id="6" name="Прямоугольник 5"/>
          <p:cNvSpPr/>
          <p:nvPr/>
        </p:nvSpPr>
        <p:spPr>
          <a:xfrm>
            <a:off x="4572000" y="357166"/>
            <a:ext cx="4572000" cy="646331"/>
          </a:xfrm>
          <a:prstGeom prst="rect">
            <a:avLst/>
          </a:prstGeom>
        </p:spPr>
        <p:txBody>
          <a:bodyPr>
            <a:spAutoFit/>
          </a:bodyPr>
          <a:lstStyle/>
          <a:p>
            <a:pPr algn="ctr"/>
            <a:r>
              <a:rPr lang="ru-RU" b="1" smtClean="0">
                <a:solidFill>
                  <a:srgbClr val="FF0000"/>
                </a:solidFill>
                <a:latin typeface="Times New Roman" pitchFamily="18" charset="0"/>
                <a:cs typeface="Times New Roman" pitchFamily="18" charset="0"/>
              </a:rPr>
              <a:t>Прапрадедушка</a:t>
            </a:r>
            <a:endParaRPr lang="ru-RU" b="1" dirty="0" smtClean="0">
              <a:solidFill>
                <a:srgbClr val="FF0000"/>
              </a:solidFill>
              <a:latin typeface="Times New Roman" pitchFamily="18" charset="0"/>
              <a:cs typeface="Times New Roman" pitchFamily="18" charset="0"/>
            </a:endParaRPr>
          </a:p>
          <a:p>
            <a:pPr algn="ctr"/>
            <a:r>
              <a:rPr lang="ru-RU" b="1" dirty="0" smtClean="0">
                <a:solidFill>
                  <a:srgbClr val="FF0000"/>
                </a:solidFill>
                <a:latin typeface="Times New Roman" pitchFamily="18" charset="0"/>
                <a:cs typeface="Times New Roman" pitchFamily="18" charset="0"/>
              </a:rPr>
              <a:t>Коваленко Ивана</a:t>
            </a:r>
            <a:endParaRPr lang="ru-RU" dirty="0"/>
          </a:p>
        </p:txBody>
      </p:sp>
      <p:sp>
        <p:nvSpPr>
          <p:cNvPr id="7" name="TextBox 6"/>
          <p:cNvSpPr txBox="1"/>
          <p:nvPr/>
        </p:nvSpPr>
        <p:spPr>
          <a:xfrm>
            <a:off x="5072066" y="1000108"/>
            <a:ext cx="3571900" cy="2031325"/>
          </a:xfrm>
          <a:prstGeom prst="rect">
            <a:avLst/>
          </a:prstGeom>
          <a:noFill/>
        </p:spPr>
        <p:txBody>
          <a:bodyPr wrap="square" rtlCol="0">
            <a:spAutoFit/>
          </a:bodyPr>
          <a:lstStyle/>
          <a:p>
            <a:pPr algn="ctr"/>
            <a:r>
              <a:rPr lang="ru-RU" b="1" dirty="0" err="1" smtClean="0">
                <a:solidFill>
                  <a:srgbClr val="7030A0"/>
                </a:solidFill>
                <a:latin typeface="Times New Roman" pitchFamily="18" charset="0"/>
                <a:cs typeface="Times New Roman" pitchFamily="18" charset="0"/>
              </a:rPr>
              <a:t>Булыщенко</a:t>
            </a:r>
            <a:r>
              <a:rPr lang="ru-RU" b="1" dirty="0" smtClean="0">
                <a:solidFill>
                  <a:srgbClr val="7030A0"/>
                </a:solidFill>
                <a:latin typeface="Times New Roman" pitchFamily="18" charset="0"/>
                <a:cs typeface="Times New Roman" pitchFamily="18" charset="0"/>
              </a:rPr>
              <a:t> </a:t>
            </a:r>
          </a:p>
          <a:p>
            <a:pPr algn="ctr"/>
            <a:r>
              <a:rPr lang="ru-RU" b="1" dirty="0" smtClean="0">
                <a:solidFill>
                  <a:srgbClr val="7030A0"/>
                </a:solidFill>
                <a:latin typeface="Times New Roman" pitchFamily="18" charset="0"/>
                <a:cs typeface="Times New Roman" pitchFamily="18" charset="0"/>
              </a:rPr>
              <a:t>Николай Федорович</a:t>
            </a:r>
          </a:p>
          <a:p>
            <a:pPr algn="just"/>
            <a:r>
              <a:rPr lang="ru-RU" dirty="0" smtClean="0">
                <a:latin typeface="Times New Roman" pitchFamily="18" charset="0"/>
                <a:cs typeface="Times New Roman" pitchFamily="18" charset="0"/>
              </a:rPr>
              <a:t>Родился в 1907 году. Звание – рядовой 498 стрелкового полка 132 стрелковой дивизии. Погиб 17.04.1942 г. Похоронен в с. Новый Путь Орловской области.</a:t>
            </a:r>
            <a:endParaRPr lang="ru-RU" dirty="0">
              <a:latin typeface="Times New Roman" pitchFamily="18" charset="0"/>
              <a:cs typeface="Times New Roman" pitchFamily="18" charset="0"/>
            </a:endParaRPr>
          </a:p>
        </p:txBody>
      </p:sp>
      <p:pic>
        <p:nvPicPr>
          <p:cNvPr id="8" name="Рисунок 7" descr="e87c917abf9d1e6c958ed14fcb5386e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504" y="3786190"/>
            <a:ext cx="3429024"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3-WA003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4348" y="428604"/>
            <a:ext cx="3543739" cy="5357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Фурсиковой</a:t>
            </a:r>
            <a:r>
              <a:rPr lang="ru-RU" b="1" dirty="0" smtClean="0">
                <a:solidFill>
                  <a:srgbClr val="FF0000"/>
                </a:solidFill>
                <a:latin typeface="Times New Roman" pitchFamily="18" charset="0"/>
                <a:cs typeface="Times New Roman" pitchFamily="18" charset="0"/>
              </a:rPr>
              <a:t> Дарьи</a:t>
            </a:r>
            <a:endParaRPr lang="ru-RU" dirty="0"/>
          </a:p>
        </p:txBody>
      </p:sp>
      <p:sp>
        <p:nvSpPr>
          <p:cNvPr id="6" name="TextBox 5"/>
          <p:cNvSpPr txBox="1"/>
          <p:nvPr/>
        </p:nvSpPr>
        <p:spPr>
          <a:xfrm>
            <a:off x="4929190" y="1071546"/>
            <a:ext cx="3714776" cy="1754326"/>
          </a:xfrm>
          <a:prstGeom prst="rect">
            <a:avLst/>
          </a:prstGeom>
          <a:noFill/>
        </p:spPr>
        <p:txBody>
          <a:bodyPr wrap="square" rtlCol="0">
            <a:spAutoFit/>
          </a:bodyPr>
          <a:lstStyle/>
          <a:p>
            <a:pPr algn="just"/>
            <a:r>
              <a:rPr lang="ru-RU" dirty="0" err="1" smtClean="0">
                <a:latin typeface="Times New Roman" pitchFamily="18" charset="0"/>
                <a:cs typeface="Times New Roman" pitchFamily="18" charset="0"/>
              </a:rPr>
              <a:t>Фурсиков</a:t>
            </a:r>
            <a:r>
              <a:rPr lang="ru-RU" dirty="0" smtClean="0">
                <a:latin typeface="Times New Roman" pitchFamily="18" charset="0"/>
                <a:cs typeface="Times New Roman" pitchFamily="18" charset="0"/>
              </a:rPr>
              <a:t> Петр Митрофанович  (21.06.1925 – 22.01.2013 гг.) Забайкальский фронт,  служил пулеметчиком на бронепоезде.  Годы участия в </a:t>
            </a:r>
            <a:r>
              <a:rPr lang="ru-RU" dirty="0" err="1" smtClean="0">
                <a:latin typeface="Times New Roman" pitchFamily="18" charset="0"/>
                <a:cs typeface="Times New Roman" pitchFamily="18" charset="0"/>
              </a:rPr>
              <a:t>Велкой</a:t>
            </a:r>
            <a:r>
              <a:rPr lang="ru-RU" dirty="0" smtClean="0">
                <a:latin typeface="Times New Roman" pitchFamily="18" charset="0"/>
                <a:cs typeface="Times New Roman" pitchFamily="18" charset="0"/>
              </a:rPr>
              <a:t> Отечественной Войне 1943–1945 гг.</a:t>
            </a:r>
          </a:p>
        </p:txBody>
      </p:sp>
      <p:pic>
        <p:nvPicPr>
          <p:cNvPr id="9" name="Рисунок 8" descr="IMG-20200503-WA003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00760" y="2928934"/>
            <a:ext cx="1690284" cy="26432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Рисунок 4" descr="IMG-20200503-WA00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2" y="428604"/>
            <a:ext cx="2402987" cy="3000396"/>
          </a:xfrm>
          <a:prstGeom prst="rect">
            <a:avLst/>
          </a:prstGeom>
        </p:spPr>
      </p:pic>
      <p:sp>
        <p:nvSpPr>
          <p:cNvPr id="7" name="TextBox 6"/>
          <p:cNvSpPr txBox="1"/>
          <p:nvPr/>
        </p:nvSpPr>
        <p:spPr>
          <a:xfrm>
            <a:off x="3071802" y="500042"/>
            <a:ext cx="1428760" cy="1569660"/>
          </a:xfrm>
          <a:prstGeom prst="rect">
            <a:avLst/>
          </a:prstGeom>
          <a:noFill/>
        </p:spPr>
        <p:txBody>
          <a:bodyPr wrap="square" rtlCol="0">
            <a:spAutoFit/>
          </a:bodyPr>
          <a:lstStyle/>
          <a:p>
            <a:pPr algn="ctr"/>
            <a:r>
              <a:rPr lang="ru-RU" sz="1600" b="1" dirty="0" smtClean="0">
                <a:solidFill>
                  <a:srgbClr val="FF0000"/>
                </a:solidFill>
                <a:latin typeface="Times New Roman" pitchFamily="18" charset="0"/>
                <a:cs typeface="Times New Roman" pitchFamily="18" charset="0"/>
              </a:rPr>
              <a:t>Наша семья помнит и хранит память о моем прадедушке</a:t>
            </a:r>
            <a:endParaRPr lang="ru-RU" sz="1600" b="1" dirty="0">
              <a:solidFill>
                <a:srgbClr val="FF0000"/>
              </a:solidFill>
              <a:latin typeface="Times New Roman" pitchFamily="18" charset="0"/>
              <a:cs typeface="Times New Roman" pitchFamily="18" charset="0"/>
            </a:endParaRPr>
          </a:p>
        </p:txBody>
      </p:sp>
      <p:pic>
        <p:nvPicPr>
          <p:cNvPr id="9" name="Рисунок 8" descr="IMG-20200503-WA003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357422" y="3214686"/>
            <a:ext cx="2025000" cy="2571768"/>
          </a:xfrm>
          <a:prstGeom prst="rect">
            <a:avLst/>
          </a:prstGeom>
          <a:ln>
            <a:noFill/>
          </a:ln>
          <a:effectLst>
            <a:outerShdw blurRad="292100" dist="139700" dir="2700000" algn="tl" rotWithShape="0">
              <a:srgbClr val="333333">
                <a:alpha val="65000"/>
              </a:srgbClr>
            </a:outerShdw>
          </a:effectLst>
        </p:spPr>
      </p:pic>
      <p:pic>
        <p:nvPicPr>
          <p:cNvPr id="8" name="Рисунок 7" descr="IMG-20200503-WA003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6314" y="357166"/>
            <a:ext cx="2322449" cy="3600000"/>
          </a:xfrm>
          <a:prstGeom prst="rect">
            <a:avLst/>
          </a:prstGeom>
          <a:ln>
            <a:noFill/>
          </a:ln>
          <a:effectLst>
            <a:outerShdw blurRad="292100" dist="139700" dir="2700000" algn="tl" rotWithShape="0">
              <a:srgbClr val="333333">
                <a:alpha val="65000"/>
              </a:srgbClr>
            </a:outerShdw>
          </a:effectLst>
        </p:spPr>
      </p:pic>
      <p:pic>
        <p:nvPicPr>
          <p:cNvPr id="6" name="Рисунок 5" descr="IMG-20200503-WA004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7950" y="3357562"/>
            <a:ext cx="2286016" cy="245746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3-WA002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48" y="571480"/>
            <a:ext cx="3637124" cy="48494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571472" y="5072074"/>
            <a:ext cx="3857652" cy="83099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Михайлов Яков Григорьевич</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Прадедушка</a:t>
            </a:r>
          </a:p>
          <a:p>
            <a:pPr algn="ctr"/>
            <a:r>
              <a:rPr lang="ru-RU" b="1" dirty="0" err="1" smtClean="0">
                <a:solidFill>
                  <a:srgbClr val="FF0000"/>
                </a:solidFill>
                <a:latin typeface="Times New Roman" pitchFamily="18" charset="0"/>
                <a:cs typeface="Times New Roman" pitchFamily="18" charset="0"/>
              </a:rPr>
              <a:t>Фурсиковой</a:t>
            </a:r>
            <a:r>
              <a:rPr lang="ru-RU" b="1" dirty="0" smtClean="0">
                <a:solidFill>
                  <a:srgbClr val="FF0000"/>
                </a:solidFill>
                <a:latin typeface="Times New Roman" pitchFamily="18" charset="0"/>
                <a:cs typeface="Times New Roman" pitchFamily="18" charset="0"/>
              </a:rPr>
              <a:t> Дарьи</a:t>
            </a:r>
            <a:endParaRPr lang="ru-RU" dirty="0"/>
          </a:p>
        </p:txBody>
      </p:sp>
      <p:pic>
        <p:nvPicPr>
          <p:cNvPr id="8" name="Рисунок 7" descr="IMG-20200503-WA002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3504" y="1071546"/>
            <a:ext cx="3353177" cy="476367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3-WA00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100" y="428604"/>
            <a:ext cx="3047989" cy="2285992"/>
          </a:xfrm>
          <a:prstGeom prst="rect">
            <a:avLst/>
          </a:prstGeom>
          <a:ln>
            <a:noFill/>
          </a:ln>
          <a:effectLst>
            <a:outerShdw blurRad="292100" dist="139700" dir="2700000" algn="tl" rotWithShape="0">
              <a:srgbClr val="333333">
                <a:alpha val="65000"/>
              </a:srgbClr>
            </a:outerShdw>
          </a:effectLst>
        </p:spPr>
      </p:pic>
      <p:pic>
        <p:nvPicPr>
          <p:cNvPr id="5" name="Рисунок 4" descr="IMG-20200503-WA003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662" y="3071810"/>
            <a:ext cx="3048000" cy="2286000"/>
          </a:xfrm>
          <a:prstGeom prst="rect">
            <a:avLst/>
          </a:prstGeom>
          <a:ln>
            <a:noFill/>
          </a:ln>
          <a:effectLst>
            <a:outerShdw blurRad="292100" dist="139700" dir="2700000" algn="tl" rotWithShape="0">
              <a:srgbClr val="333333">
                <a:alpha val="65000"/>
              </a:srgbClr>
            </a:outerShdw>
          </a:effectLst>
        </p:spPr>
      </p:pic>
      <p:pic>
        <p:nvPicPr>
          <p:cNvPr id="6" name="Рисунок 5" descr="IMG-20200503-WA003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3504" y="500042"/>
            <a:ext cx="3048000" cy="2286000"/>
          </a:xfrm>
          <a:prstGeom prst="rect">
            <a:avLst/>
          </a:prstGeom>
          <a:ln>
            <a:noFill/>
          </a:ln>
          <a:effectLst>
            <a:outerShdw blurRad="292100" dist="139700" dir="2700000" algn="tl" rotWithShape="0">
              <a:srgbClr val="333333">
                <a:alpha val="65000"/>
              </a:srgbClr>
            </a:outerShdw>
          </a:effectLst>
        </p:spPr>
      </p:pic>
      <p:pic>
        <p:nvPicPr>
          <p:cNvPr id="7" name="Рисунок 6" descr="IMG-20200503-WA003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4942" y="3000372"/>
            <a:ext cx="3047999"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642910" y="571480"/>
            <a:ext cx="3714776" cy="5355312"/>
          </a:xfrm>
          <a:prstGeom prst="rect">
            <a:avLst/>
          </a:prstGeom>
          <a:noFill/>
        </p:spPr>
        <p:txBody>
          <a:bodyPr wrap="square" rtlCol="0">
            <a:spAutoFit/>
          </a:bodyPr>
          <a:lstStyle/>
          <a:p>
            <a:pPr algn="just"/>
            <a:r>
              <a:rPr lang="ru-RU" dirty="0" smtClean="0"/>
              <a:t> </a:t>
            </a:r>
            <a:r>
              <a:rPr lang="ru-RU" i="1" dirty="0" smtClean="0">
                <a:latin typeface="Times New Roman" pitchFamily="18" charset="0"/>
                <a:cs typeface="Times New Roman" pitchFamily="18" charset="0"/>
              </a:rPr>
              <a:t>Мы хотим выразить свою благодарность всем тем, кто помог нам в составлении этой книги. Это родители наших воспитанников и их родственники. Мы благодарим их за доверие. Они предоставили нам обширный материал для книги. Без них этой книги не было бы.</a:t>
            </a:r>
          </a:p>
          <a:p>
            <a:pPr algn="just"/>
            <a:r>
              <a:rPr lang="ru-RU" i="1" dirty="0" smtClean="0">
                <a:latin typeface="Times New Roman" pitchFamily="18" charset="0"/>
                <a:cs typeface="Times New Roman" pitchFamily="18" charset="0"/>
              </a:rPr>
              <a:t> Так же мы благодарим за содействие, понимание и поддержку  идеи – заведующего нашим детским садом </a:t>
            </a:r>
            <a:r>
              <a:rPr lang="ru-RU" i="1" dirty="0" err="1" smtClean="0">
                <a:latin typeface="Times New Roman" pitchFamily="18" charset="0"/>
                <a:cs typeface="Times New Roman" pitchFamily="18" charset="0"/>
              </a:rPr>
              <a:t>Колбешкину</a:t>
            </a:r>
            <a:r>
              <a:rPr lang="ru-RU" i="1" dirty="0" smtClean="0">
                <a:latin typeface="Times New Roman" pitchFamily="18" charset="0"/>
                <a:cs typeface="Times New Roman" pitchFamily="18" charset="0"/>
              </a:rPr>
              <a:t> Елену Николаевну и методиста Ходжаеву Галину Максимовну. И нам было бы очень приятно узнать, что для многих наша книга стала интересной. </a:t>
            </a:r>
          </a:p>
          <a:p>
            <a:pPr algn="just"/>
            <a:endParaRPr lang="ru-RU" dirty="0">
              <a:latin typeface="Times New Roman" pitchFamily="18" charset="0"/>
              <a:cs typeface="Times New Roman" pitchFamily="18" charset="0"/>
            </a:endParaRPr>
          </a:p>
        </p:txBody>
      </p:sp>
      <p:sp>
        <p:nvSpPr>
          <p:cNvPr id="9" name="TextBox 8"/>
          <p:cNvSpPr txBox="1"/>
          <p:nvPr/>
        </p:nvSpPr>
        <p:spPr>
          <a:xfrm>
            <a:off x="5000628" y="500042"/>
            <a:ext cx="3571900" cy="646331"/>
          </a:xfrm>
          <a:prstGeom prst="rect">
            <a:avLst/>
          </a:prstGeom>
          <a:noFill/>
        </p:spPr>
        <p:txBody>
          <a:bodyPr wrap="square" rtlCol="0">
            <a:spAutoFit/>
          </a:bodyPr>
          <a:lstStyle/>
          <a:p>
            <a:pPr algn="ctr"/>
            <a:r>
              <a:rPr lang="ru-RU" b="1" i="1" dirty="0" smtClean="0">
                <a:solidFill>
                  <a:srgbClr val="FF0000"/>
                </a:solidFill>
                <a:latin typeface="Times New Roman" pitchFamily="18" charset="0"/>
                <a:cs typeface="Times New Roman" pitchFamily="18" charset="0"/>
              </a:rPr>
              <a:t>Ваши воспитатели и авторы этой Книги Памяти</a:t>
            </a:r>
            <a:endParaRPr lang="ru-RU" b="1" i="1" dirty="0">
              <a:solidFill>
                <a:srgbClr val="FF0000"/>
              </a:solidFill>
              <a:latin typeface="Times New Roman" pitchFamily="18" charset="0"/>
              <a:cs typeface="Times New Roman" pitchFamily="18" charset="0"/>
            </a:endParaRPr>
          </a:p>
        </p:txBody>
      </p:sp>
      <p:pic>
        <p:nvPicPr>
          <p:cNvPr id="10" name="Рисунок 9" descr="image002.jpg"/>
          <p:cNvPicPr>
            <a:picLocks noChangeAspect="1"/>
          </p:cNvPicPr>
          <p:nvPr/>
        </p:nvPicPr>
        <p:blipFill>
          <a:blip r:embed="rId3"/>
          <a:stretch>
            <a:fillRect/>
          </a:stretch>
        </p:blipFill>
        <p:spPr>
          <a:xfrm>
            <a:off x="4857752" y="1214422"/>
            <a:ext cx="1571625" cy="1871663"/>
          </a:xfrm>
          <a:prstGeom prst="rect">
            <a:avLst/>
          </a:prstGeom>
          <a:ln>
            <a:noFill/>
          </a:ln>
          <a:effectLst>
            <a:outerShdw blurRad="292100" dist="139700" dir="2700000" algn="tl" rotWithShape="0">
              <a:srgbClr val="333333">
                <a:alpha val="65000"/>
              </a:srgbClr>
            </a:outerShdw>
          </a:effectLst>
        </p:spPr>
      </p:pic>
      <p:pic>
        <p:nvPicPr>
          <p:cNvPr id="11" name="Рисунок 10" descr="image00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58016" y="1214422"/>
            <a:ext cx="1643074" cy="18669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000628" y="3429000"/>
            <a:ext cx="1428760" cy="923330"/>
          </a:xfrm>
          <a:prstGeom prst="rect">
            <a:avLst/>
          </a:prstGeom>
          <a:noFill/>
        </p:spPr>
        <p:txBody>
          <a:bodyPr wrap="square" rtlCol="0">
            <a:spAutoFit/>
          </a:bodyPr>
          <a:lstStyle/>
          <a:p>
            <a:pPr algn="ctr"/>
            <a:r>
              <a:rPr lang="ru-RU" i="1" dirty="0" err="1" smtClean="0">
                <a:latin typeface="Times New Roman" pitchFamily="18" charset="0"/>
                <a:cs typeface="Times New Roman" pitchFamily="18" charset="0"/>
              </a:rPr>
              <a:t>Прасолова</a:t>
            </a:r>
            <a:r>
              <a:rPr lang="ru-RU" i="1" dirty="0" smtClean="0">
                <a:latin typeface="Times New Roman" pitchFamily="18" charset="0"/>
                <a:cs typeface="Times New Roman" pitchFamily="18" charset="0"/>
              </a:rPr>
              <a:t> Елена Николаевна</a:t>
            </a:r>
            <a:endParaRPr lang="ru-RU" i="1" dirty="0">
              <a:latin typeface="Times New Roman" pitchFamily="18" charset="0"/>
              <a:cs typeface="Times New Roman" pitchFamily="18" charset="0"/>
            </a:endParaRPr>
          </a:p>
        </p:txBody>
      </p:sp>
      <p:sp>
        <p:nvSpPr>
          <p:cNvPr id="13" name="TextBox 12"/>
          <p:cNvSpPr txBox="1"/>
          <p:nvPr/>
        </p:nvSpPr>
        <p:spPr>
          <a:xfrm>
            <a:off x="6858016" y="3429000"/>
            <a:ext cx="1714512" cy="923330"/>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Устинова Ирина Александровна</a:t>
            </a:r>
            <a:endParaRPr lang="ru-RU" i="1" dirty="0">
              <a:latin typeface="Times New Roman" pitchFamily="18" charset="0"/>
              <a:cs typeface="Times New Roman" pitchFamily="18" charset="0"/>
            </a:endParaRPr>
          </a:p>
        </p:txBody>
      </p:sp>
      <p:pic>
        <p:nvPicPr>
          <p:cNvPr id="14" name="Рисунок 13" descr="e87c917abf9d1e6c958ed14fcb5386e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9256" y="4429132"/>
            <a:ext cx="2714644"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143504" y="357166"/>
            <a:ext cx="3357586" cy="923330"/>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Прапрадедушка </a:t>
            </a:r>
          </a:p>
          <a:p>
            <a:pPr algn="ctr"/>
            <a:r>
              <a:rPr lang="ru-RU" b="1" dirty="0" err="1" smtClean="0">
                <a:solidFill>
                  <a:srgbClr val="FF0000"/>
                </a:solidFill>
                <a:latin typeface="Times New Roman" pitchFamily="18" charset="0"/>
                <a:cs typeface="Times New Roman" pitchFamily="18" charset="0"/>
              </a:rPr>
              <a:t>Витченко</a:t>
            </a:r>
            <a:r>
              <a:rPr lang="ru-RU" b="1" dirty="0" smtClean="0">
                <a:solidFill>
                  <a:srgbClr val="FF0000"/>
                </a:solidFill>
                <a:latin typeface="Times New Roman" pitchFamily="18" charset="0"/>
                <a:cs typeface="Times New Roman" pitchFamily="18" charset="0"/>
              </a:rPr>
              <a:t> Александры</a:t>
            </a:r>
            <a:endParaRPr lang="en-US" b="1" dirty="0" smtClean="0">
              <a:solidFill>
                <a:srgbClr val="FF0000"/>
              </a:solidFill>
              <a:latin typeface="Times New Roman" pitchFamily="18" charset="0"/>
              <a:cs typeface="Times New Roman" pitchFamily="18" charset="0"/>
            </a:endParaRPr>
          </a:p>
          <a:p>
            <a:endParaRPr lang="ru-RU" dirty="0"/>
          </a:p>
        </p:txBody>
      </p:sp>
      <p:pic>
        <p:nvPicPr>
          <p:cNvPr id="6" name="Рисунок 5" descr="Screenshot_20200504-09135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29190" y="1142984"/>
            <a:ext cx="3750495" cy="2500330"/>
          </a:xfrm>
          <a:prstGeom prst="rect">
            <a:avLst/>
          </a:prstGeom>
        </p:spPr>
      </p:pic>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5074" y="4643446"/>
            <a:ext cx="2406772" cy="1203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857752" y="3786190"/>
            <a:ext cx="3857652" cy="83099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Информации о </a:t>
            </a:r>
            <a:r>
              <a:rPr lang="ru-RU" sz="1600" dirty="0" err="1" smtClean="0">
                <a:latin typeface="Times New Roman" pitchFamily="18" charset="0"/>
                <a:cs typeface="Times New Roman" pitchFamily="18" charset="0"/>
              </a:rPr>
              <a:t>Свириде</a:t>
            </a:r>
            <a:r>
              <a:rPr lang="ru-RU" sz="1600" dirty="0" smtClean="0">
                <a:latin typeface="Times New Roman" pitchFamily="18" charset="0"/>
                <a:cs typeface="Times New Roman" pitchFamily="18" charset="0"/>
              </a:rPr>
              <a:t> Ивановиче не так много, но наша память о героях этой страшной войны никогда не забудется.</a:t>
            </a:r>
            <a:endParaRPr lang="ru-RU" sz="1600" dirty="0">
              <a:latin typeface="Times New Roman" pitchFamily="18" charset="0"/>
              <a:cs typeface="Times New Roman" pitchFamily="18" charset="0"/>
            </a:endParaRPr>
          </a:p>
        </p:txBody>
      </p:sp>
      <p:pic>
        <p:nvPicPr>
          <p:cNvPr id="9" name="Рисунок 8" descr="IMG_20200503_10230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76895" y="571480"/>
            <a:ext cx="3675783" cy="5214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5-WA003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1472" y="500042"/>
            <a:ext cx="3857652" cy="47863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5000628" y="428604"/>
            <a:ext cx="3357586" cy="646331"/>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Прабабушка</a:t>
            </a:r>
          </a:p>
          <a:p>
            <a:pPr algn="ctr"/>
            <a:r>
              <a:rPr lang="ru-RU" b="1" dirty="0" err="1" smtClean="0">
                <a:solidFill>
                  <a:srgbClr val="FF0000"/>
                </a:solidFill>
                <a:latin typeface="Times New Roman" pitchFamily="18" charset="0"/>
                <a:cs typeface="Times New Roman" pitchFamily="18" charset="0"/>
              </a:rPr>
              <a:t>Драган</a:t>
            </a:r>
            <a:r>
              <a:rPr lang="ru-RU" b="1" dirty="0" smtClean="0">
                <a:solidFill>
                  <a:srgbClr val="FF0000"/>
                </a:solidFill>
                <a:latin typeface="Times New Roman" pitchFamily="18" charset="0"/>
                <a:cs typeface="Times New Roman" pitchFamily="18" charset="0"/>
              </a:rPr>
              <a:t> Екатерины</a:t>
            </a:r>
            <a:endParaRPr lang="ru-RU" dirty="0"/>
          </a:p>
        </p:txBody>
      </p:sp>
      <p:sp>
        <p:nvSpPr>
          <p:cNvPr id="7" name="Прямоугольник 6"/>
          <p:cNvSpPr/>
          <p:nvPr/>
        </p:nvSpPr>
        <p:spPr>
          <a:xfrm>
            <a:off x="500034" y="5286388"/>
            <a:ext cx="4000528" cy="507831"/>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Зайцева Зоя Михайловна</a:t>
            </a:r>
            <a:endParaRPr lang="ru-RU"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4929190" y="1142984"/>
            <a:ext cx="3714776" cy="280076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Зайцева Зоя Михайловна волею судьбы была ребенком войны. Родилась 30.03.1929 г.  Когда ей было 13 лет – началась война. Отца призвали на фронт.  В доме ее родителей поселились немцы, заставляли работать детей и смеясь, угощали шоколадом. О войне Зоя Михайловна не любила вспоминать – слишком сильна боль от воспоминаний об этой страшной войне. Умерла Зоя Михайловна  30.03. 2016 г.</a:t>
            </a:r>
            <a:endParaRPr lang="ru-RU" sz="1600" dirty="0">
              <a:latin typeface="Times New Roman" pitchFamily="18" charset="0"/>
              <a:cs typeface="Times New Roman" pitchFamily="18" charset="0"/>
            </a:endParaRPr>
          </a:p>
        </p:txBody>
      </p:sp>
      <p:pic>
        <p:nvPicPr>
          <p:cNvPr id="9" name="Рисунок 8"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0694" y="4179098"/>
            <a:ext cx="3192590" cy="1596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5214942" y="357166"/>
            <a:ext cx="3000396" cy="646331"/>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Прапрадедушка </a:t>
            </a:r>
          </a:p>
          <a:p>
            <a:pPr algn="ctr"/>
            <a:r>
              <a:rPr lang="ru-RU" b="1" dirty="0" err="1" smtClean="0">
                <a:solidFill>
                  <a:srgbClr val="FF0000"/>
                </a:solidFill>
                <a:latin typeface="Times New Roman" pitchFamily="18" charset="0"/>
                <a:cs typeface="Times New Roman" pitchFamily="18" charset="0"/>
              </a:rPr>
              <a:t>Зенкова</a:t>
            </a:r>
            <a:r>
              <a:rPr lang="ru-RU" b="1" dirty="0" smtClean="0">
                <a:solidFill>
                  <a:srgbClr val="FF0000"/>
                </a:solidFill>
                <a:latin typeface="Times New Roman" pitchFamily="18" charset="0"/>
                <a:cs typeface="Times New Roman" pitchFamily="18" charset="0"/>
              </a:rPr>
              <a:t> Владислава</a:t>
            </a:r>
            <a:endParaRPr lang="ru-RU" dirty="0"/>
          </a:p>
        </p:txBody>
      </p:sp>
      <p:pic>
        <p:nvPicPr>
          <p:cNvPr id="5" name="Рисунок 4" descr="IMG-20200505-WA000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2910" y="500042"/>
            <a:ext cx="3713694" cy="5286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4929190" y="1142984"/>
            <a:ext cx="3429024" cy="3139321"/>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Емцев Михаил Федорович</a:t>
            </a:r>
          </a:p>
          <a:p>
            <a:pPr algn="just"/>
            <a:r>
              <a:rPr lang="ru-RU" dirty="0" smtClean="0">
                <a:latin typeface="Times New Roman" pitchFamily="18" charset="0"/>
                <a:cs typeface="Times New Roman" pitchFamily="18" charset="0"/>
              </a:rPr>
              <a:t>Дата и место рождения: 1902 год</a:t>
            </a:r>
          </a:p>
          <a:p>
            <a:pPr algn="just"/>
            <a:r>
              <a:rPr lang="ru-RU" dirty="0" smtClean="0">
                <a:latin typeface="Times New Roman" pitchFamily="18" charset="0"/>
                <a:cs typeface="Times New Roman" pitchFamily="18" charset="0"/>
              </a:rPr>
              <a:t>Ростовская область, </a:t>
            </a:r>
            <a:r>
              <a:rPr lang="ru-RU" dirty="0" err="1" smtClean="0">
                <a:latin typeface="Times New Roman" pitchFamily="18" charset="0"/>
                <a:cs typeface="Times New Roman" pitchFamily="18" charset="0"/>
              </a:rPr>
              <a:t>Заветинский</a:t>
            </a:r>
            <a:r>
              <a:rPr lang="ru-RU" dirty="0" smtClean="0">
                <a:latin typeface="Times New Roman" pitchFamily="18" charset="0"/>
                <a:cs typeface="Times New Roman" pitchFamily="18" charset="0"/>
              </a:rPr>
              <a:t> район, с. Заветное</a:t>
            </a:r>
          </a:p>
          <a:p>
            <a:pPr algn="just"/>
            <a:r>
              <a:rPr lang="ru-RU" dirty="0" smtClean="0">
                <a:latin typeface="Times New Roman" pitchFamily="18" charset="0"/>
                <a:cs typeface="Times New Roman" pitchFamily="18" charset="0"/>
              </a:rPr>
              <a:t>Рядовой</a:t>
            </a:r>
          </a:p>
          <a:p>
            <a:pPr algn="just"/>
            <a:r>
              <a:rPr lang="ru-RU" dirty="0" err="1" smtClean="0">
                <a:latin typeface="Times New Roman" pitchFamily="18" charset="0"/>
                <a:cs typeface="Times New Roman" pitchFamily="18" charset="0"/>
              </a:rPr>
              <a:t>Военно</a:t>
            </a:r>
            <a:r>
              <a:rPr lang="ru-RU" dirty="0" smtClean="0">
                <a:latin typeface="Times New Roman" pitchFamily="18" charset="0"/>
                <a:cs typeface="Times New Roman" pitchFamily="18" charset="0"/>
              </a:rPr>
              <a:t> – пересыльный пункт: 15 </a:t>
            </a:r>
            <a:r>
              <a:rPr lang="ru-RU" dirty="0" err="1" smtClean="0">
                <a:latin typeface="Times New Roman" pitchFamily="18" charset="0"/>
                <a:cs typeface="Times New Roman" pitchFamily="18" charset="0"/>
              </a:rPr>
              <a:t>эсд</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Прибыл в часть: 01.07.1944 г.</a:t>
            </a:r>
          </a:p>
          <a:p>
            <a:pPr algn="just"/>
            <a:r>
              <a:rPr lang="ru-RU" dirty="0" smtClean="0">
                <a:latin typeface="Times New Roman" pitchFamily="18" charset="0"/>
                <a:cs typeface="Times New Roman" pitchFamily="18" charset="0"/>
              </a:rPr>
              <a:t>На фронте был ранен, лежал в госпитале г. Котельниково. </a:t>
            </a:r>
          </a:p>
          <a:p>
            <a:endParaRPr lang="ru-RU" dirty="0"/>
          </a:p>
        </p:txBody>
      </p:sp>
      <p:pic>
        <p:nvPicPr>
          <p:cNvPr id="7" name="Рисунок 6"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0694" y="4071942"/>
            <a:ext cx="3143272"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4-WA000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10" y="428604"/>
            <a:ext cx="3589760" cy="47863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571472" y="5000636"/>
            <a:ext cx="3714776" cy="861774"/>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Гусев Петр Харитонович</a:t>
            </a:r>
          </a:p>
          <a:p>
            <a:pPr algn="ctr"/>
            <a:r>
              <a:rPr lang="ru-RU" sz="2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12.07.1907-03.08.1978г.г.</a:t>
            </a:r>
            <a:endParaRPr lang="ru-RU" sz="2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214942" y="285728"/>
            <a:ext cx="3357586" cy="646331"/>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err="1" smtClean="0">
                <a:solidFill>
                  <a:srgbClr val="FF0000"/>
                </a:solidFill>
                <a:latin typeface="Times New Roman" pitchFamily="18" charset="0"/>
                <a:cs typeface="Times New Roman" pitchFamily="18" charset="0"/>
              </a:rPr>
              <a:t>Квачевой</a:t>
            </a:r>
            <a:r>
              <a:rPr lang="ru-RU" b="1" dirty="0" smtClean="0">
                <a:solidFill>
                  <a:srgbClr val="FF0000"/>
                </a:solidFill>
                <a:latin typeface="Times New Roman" pitchFamily="18" charset="0"/>
                <a:cs typeface="Times New Roman" pitchFamily="18" charset="0"/>
              </a:rPr>
              <a:t> Анастасии</a:t>
            </a:r>
            <a:endParaRPr lang="ru-RU" dirty="0"/>
          </a:p>
        </p:txBody>
      </p:sp>
      <p:sp>
        <p:nvSpPr>
          <p:cNvPr id="7" name="TextBox 6"/>
          <p:cNvSpPr txBox="1"/>
          <p:nvPr/>
        </p:nvSpPr>
        <p:spPr>
          <a:xfrm>
            <a:off x="4857752" y="1071546"/>
            <a:ext cx="3857652" cy="1200329"/>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Звание: красноармеец в РККА с 23.06.1941 г.</a:t>
            </a:r>
          </a:p>
          <a:p>
            <a:pPr algn="just"/>
            <a:r>
              <a:rPr lang="ru-RU" sz="1400" dirty="0" smtClean="0">
                <a:latin typeface="Times New Roman" pitchFamily="18" charset="0"/>
                <a:cs typeface="Times New Roman" pitchFamily="18" charset="0"/>
              </a:rPr>
              <a:t>Место призыва: </a:t>
            </a:r>
            <a:r>
              <a:rPr lang="ru-RU" sz="1400" dirty="0" err="1" smtClean="0">
                <a:latin typeface="Times New Roman" pitchFamily="18" charset="0"/>
                <a:cs typeface="Times New Roman" pitchFamily="18" charset="0"/>
              </a:rPr>
              <a:t>Плоскошский</a:t>
            </a:r>
            <a:r>
              <a:rPr lang="ru-RU" sz="1400" dirty="0" smtClean="0">
                <a:latin typeface="Times New Roman" pitchFamily="18" charset="0"/>
                <a:cs typeface="Times New Roman" pitchFamily="18" charset="0"/>
              </a:rPr>
              <a:t> РВК, Калининская обл., </a:t>
            </a:r>
            <a:r>
              <a:rPr lang="ru-RU" sz="1400" dirty="0" err="1" smtClean="0">
                <a:latin typeface="Times New Roman" pitchFamily="18" charset="0"/>
                <a:cs typeface="Times New Roman" pitchFamily="18" charset="0"/>
              </a:rPr>
              <a:t>Плоскошский</a:t>
            </a:r>
            <a:r>
              <a:rPr lang="ru-RU" sz="1400" dirty="0" smtClean="0">
                <a:latin typeface="Times New Roman" pitchFamily="18" charset="0"/>
                <a:cs typeface="Times New Roman" pitchFamily="18" charset="0"/>
              </a:rPr>
              <a:t> район.</a:t>
            </a:r>
          </a:p>
          <a:p>
            <a:pPr algn="just"/>
            <a:r>
              <a:rPr lang="ru-RU" sz="1400" dirty="0" smtClean="0">
                <a:latin typeface="Times New Roman" pitchFamily="18" charset="0"/>
                <a:cs typeface="Times New Roman" pitchFamily="18" charset="0"/>
              </a:rPr>
              <a:t>Место службы: 529 </a:t>
            </a:r>
            <a:r>
              <a:rPr lang="ru-RU" sz="1400" dirty="0" err="1" smtClean="0">
                <a:latin typeface="Times New Roman" pitchFamily="18" charset="0"/>
                <a:cs typeface="Times New Roman" pitchFamily="18" charset="0"/>
              </a:rPr>
              <a:t>сп</a:t>
            </a:r>
            <a:r>
              <a:rPr lang="ru-RU" sz="1400" dirty="0" smtClean="0">
                <a:latin typeface="Times New Roman" pitchFamily="18" charset="0"/>
                <a:cs typeface="Times New Roman" pitchFamily="18" charset="0"/>
              </a:rPr>
              <a:t> 163 </a:t>
            </a:r>
            <a:r>
              <a:rPr lang="ru-RU" sz="1400" dirty="0" err="1" smtClean="0">
                <a:latin typeface="Times New Roman" pitchFamily="18" charset="0"/>
                <a:cs typeface="Times New Roman" pitchFamily="18" charset="0"/>
              </a:rPr>
              <a:t>сд</a:t>
            </a:r>
            <a:endParaRPr lang="ru-RU" sz="14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pic>
        <p:nvPicPr>
          <p:cNvPr id="9" name="Рисунок 8"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2198" y="4429132"/>
            <a:ext cx="2571768"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IMG-20200508-WA000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57752" y="3929066"/>
            <a:ext cx="1071570" cy="1785950"/>
          </a:xfrm>
          <a:prstGeom prst="rect">
            <a:avLst/>
          </a:prstGeom>
          <a:ln>
            <a:noFill/>
          </a:ln>
          <a:effectLst>
            <a:outerShdw blurRad="292100" dist="139700" dir="2700000" algn="tl" rotWithShape="0">
              <a:srgbClr val="333333">
                <a:alpha val="65000"/>
              </a:srgbClr>
            </a:outerShdw>
          </a:effectLst>
        </p:spPr>
      </p:pic>
      <p:pic>
        <p:nvPicPr>
          <p:cNvPr id="12" name="Рисунок 11" descr="IMG-20200508-WA000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857752" y="2071678"/>
            <a:ext cx="3786214" cy="1785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20200504-WA000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48" y="428603"/>
            <a:ext cx="3558283" cy="49292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642910" y="5429264"/>
            <a:ext cx="3714776" cy="43088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Химина</a:t>
            </a:r>
            <a:r>
              <a:rPr lang="ru-RU"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2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Антанина</a:t>
            </a:r>
            <a:r>
              <a:rPr lang="ru-RU"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Ивановна</a:t>
            </a:r>
            <a:endParaRPr lang="ru-RU" sz="2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286380" y="500042"/>
            <a:ext cx="3000396" cy="646331"/>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Прапрабабушка</a:t>
            </a:r>
          </a:p>
          <a:p>
            <a:pPr algn="ctr"/>
            <a:r>
              <a:rPr lang="ru-RU" b="1" dirty="0" err="1" smtClean="0">
                <a:solidFill>
                  <a:srgbClr val="FF0000"/>
                </a:solidFill>
                <a:latin typeface="Times New Roman" pitchFamily="18" charset="0"/>
                <a:cs typeface="Times New Roman" pitchFamily="18" charset="0"/>
              </a:rPr>
              <a:t>Квачевой</a:t>
            </a:r>
            <a:r>
              <a:rPr lang="ru-RU" b="1" dirty="0" smtClean="0">
                <a:solidFill>
                  <a:srgbClr val="FF0000"/>
                </a:solidFill>
                <a:latin typeface="Times New Roman" pitchFamily="18" charset="0"/>
                <a:cs typeface="Times New Roman" pitchFamily="18" charset="0"/>
              </a:rPr>
              <a:t> Анастасии</a:t>
            </a:r>
            <a:endParaRPr lang="ru-RU" dirty="0"/>
          </a:p>
        </p:txBody>
      </p:sp>
      <p:sp>
        <p:nvSpPr>
          <p:cNvPr id="7" name="TextBox 6"/>
          <p:cNvSpPr txBox="1"/>
          <p:nvPr/>
        </p:nvSpPr>
        <p:spPr>
          <a:xfrm>
            <a:off x="5072066" y="1357298"/>
            <a:ext cx="3214710" cy="1754326"/>
          </a:xfrm>
          <a:prstGeom prst="rect">
            <a:avLst/>
          </a:prstGeom>
          <a:noFill/>
        </p:spPr>
        <p:txBody>
          <a:bodyPr wrap="square" rtlCol="0">
            <a:spAutoFit/>
          </a:bodyPr>
          <a:lstStyle/>
          <a:p>
            <a:pPr algn="just"/>
            <a:r>
              <a:rPr lang="ru-RU" dirty="0" err="1" smtClean="0">
                <a:latin typeface="Times New Roman" pitchFamily="18" charset="0"/>
                <a:cs typeface="Times New Roman" pitchFamily="18" charset="0"/>
              </a:rPr>
              <a:t>Химина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Антанина</a:t>
            </a:r>
            <a:r>
              <a:rPr lang="ru-RU" dirty="0" smtClean="0">
                <a:latin typeface="Times New Roman" pitchFamily="18" charset="0"/>
                <a:cs typeface="Times New Roman" pitchFamily="18" charset="0"/>
              </a:rPr>
              <a:t> Ивановна  родилась 10. 07. 1914г. Была  тружеником тыла в военные годы в хуторе </a:t>
            </a:r>
            <a:r>
              <a:rPr lang="ru-RU" dirty="0" err="1" smtClean="0">
                <a:latin typeface="Times New Roman" pitchFamily="18" charset="0"/>
                <a:cs typeface="Times New Roman" pitchFamily="18" charset="0"/>
              </a:rPr>
              <a:t>Богатырев</a:t>
            </a:r>
            <a:r>
              <a:rPr lang="ru-RU" dirty="0" smtClean="0">
                <a:latin typeface="Times New Roman" pitchFamily="18" charset="0"/>
                <a:cs typeface="Times New Roman" pitchFamily="18" charset="0"/>
              </a:rPr>
              <a:t>. Умерла </a:t>
            </a:r>
            <a:r>
              <a:rPr lang="ru-RU" dirty="0" err="1" smtClean="0">
                <a:latin typeface="Times New Roman" pitchFamily="18" charset="0"/>
                <a:cs typeface="Times New Roman" pitchFamily="18" charset="0"/>
              </a:rPr>
              <a:t>Антанина</a:t>
            </a:r>
            <a:r>
              <a:rPr lang="ru-RU" dirty="0" smtClean="0">
                <a:latin typeface="Times New Roman" pitchFamily="18" charset="0"/>
                <a:cs typeface="Times New Roman" pitchFamily="18" charset="0"/>
              </a:rPr>
              <a:t> Ивановна 25. 08. 2001 г.</a:t>
            </a:r>
            <a:endParaRPr lang="ru-RU" dirty="0">
              <a:latin typeface="Times New Roman" pitchFamily="18" charset="0"/>
              <a:cs typeface="Times New Roman" pitchFamily="18" charset="0"/>
            </a:endParaRPr>
          </a:p>
        </p:txBody>
      </p:sp>
      <p:pic>
        <p:nvPicPr>
          <p:cNvPr id="8" name="Рисунок 7"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6380" y="4000504"/>
            <a:ext cx="3406904" cy="170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a795e72132cf8f09696ec21c22e0b3f.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descr="IMG_20200430_181643_BURST001_COVER_resized_20200430_06272801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28662" y="285728"/>
            <a:ext cx="3214710" cy="50631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572000" y="357166"/>
            <a:ext cx="4572000" cy="646331"/>
          </a:xfrm>
          <a:prstGeom prst="rect">
            <a:avLst/>
          </a:prstGeom>
        </p:spPr>
        <p:txBody>
          <a:bodyPr>
            <a:spAutoFit/>
          </a:bodyPr>
          <a:lstStyle/>
          <a:p>
            <a:pPr algn="ctr"/>
            <a:r>
              <a:rPr lang="ru-RU" b="1" dirty="0" smtClean="0">
                <a:solidFill>
                  <a:srgbClr val="FF0000"/>
                </a:solidFill>
                <a:latin typeface="Times New Roman" pitchFamily="18" charset="0"/>
                <a:cs typeface="Times New Roman" pitchFamily="18" charset="0"/>
              </a:rPr>
              <a:t>Прапрадедушка</a:t>
            </a:r>
          </a:p>
          <a:p>
            <a:pPr algn="ctr"/>
            <a:r>
              <a:rPr lang="ru-RU" b="1" dirty="0" smtClean="0">
                <a:solidFill>
                  <a:srgbClr val="FF0000"/>
                </a:solidFill>
                <a:latin typeface="Times New Roman" pitchFamily="18" charset="0"/>
                <a:cs typeface="Times New Roman" pitchFamily="18" charset="0"/>
              </a:rPr>
              <a:t>Колодяжного Дмитрия</a:t>
            </a:r>
            <a:endParaRPr lang="ru-RU" dirty="0"/>
          </a:p>
        </p:txBody>
      </p:sp>
      <p:pic>
        <p:nvPicPr>
          <p:cNvPr id="6" name="Рисунок 5" descr="e87c917abf9d1e6c958ed14fcb5386e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2264" y="4643446"/>
            <a:ext cx="2143140"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857752" y="1000108"/>
            <a:ext cx="3857652" cy="270843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Сведения из военной хроники</a:t>
            </a:r>
            <a:endParaRPr lang="ru-RU" sz="1200" dirty="0" smtClean="0">
              <a:latin typeface="Times New Roman" pitchFamily="18" charset="0"/>
              <a:cs typeface="Times New Roman" pitchFamily="18" charset="0"/>
            </a:endParaRPr>
          </a:p>
          <a:p>
            <a:pPr algn="just"/>
            <a:r>
              <a:rPr lang="ru-RU" sz="1200" dirty="0" err="1" smtClean="0">
                <a:latin typeface="Times New Roman" pitchFamily="18" charset="0"/>
                <a:cs typeface="Times New Roman" pitchFamily="18" charset="0"/>
              </a:rPr>
              <a:t>Гатилов</a:t>
            </a:r>
            <a:r>
              <a:rPr lang="ru-RU" sz="1200" dirty="0" smtClean="0">
                <a:latin typeface="Times New Roman" pitchFamily="18" charset="0"/>
                <a:cs typeface="Times New Roman" pitchFamily="18" charset="0"/>
              </a:rPr>
              <a:t> Федор Иванович родился  19.09. 1925 г. </a:t>
            </a:r>
          </a:p>
          <a:p>
            <a:pPr algn="just"/>
            <a:r>
              <a:rPr lang="ru-RU" sz="1200" dirty="0" smtClean="0">
                <a:latin typeface="Times New Roman" pitchFamily="18" charset="0"/>
                <a:cs typeface="Times New Roman" pitchFamily="18" charset="0"/>
              </a:rPr>
              <a:t>28 сентября 1942 года в районе </a:t>
            </a:r>
            <a:r>
              <a:rPr lang="ru-RU" sz="1200" dirty="0" err="1" smtClean="0">
                <a:latin typeface="Times New Roman" pitchFamily="18" charset="0"/>
                <a:cs typeface="Times New Roman" pitchFamily="18" charset="0"/>
              </a:rPr>
              <a:t>Малгобек</a:t>
            </a:r>
            <a:r>
              <a:rPr lang="ru-RU" sz="1200" dirty="0" smtClean="0">
                <a:latin typeface="Times New Roman" pitchFamily="18" charset="0"/>
                <a:cs typeface="Times New Roman" pitchFamily="18" charset="0"/>
              </a:rPr>
              <a:t> Моздок будучи командиром отделения взвода разведки 1127 стрелкового полка, 337 стрелковой дивизии, 9 армии при разведывательной операции в составе ударной группы четырех человек захватил связного мотоциклиста противника и доставил в штаб полка.</a:t>
            </a:r>
          </a:p>
          <a:p>
            <a:pPr algn="just"/>
            <a:r>
              <a:rPr lang="ru-RU" sz="1200" dirty="0" smtClean="0">
                <a:latin typeface="Times New Roman" pitchFamily="18" charset="0"/>
                <a:cs typeface="Times New Roman" pitchFamily="18" charset="0"/>
              </a:rPr>
              <a:t>9 октября 1942 г. в составе 3 отделения блокировали и уничтожили дзот противника, обеспечив продвижение 1 батальону, захватившему траншеи противника и продвинулись на 4 км.</a:t>
            </a:r>
          </a:p>
          <a:p>
            <a:pPr algn="just"/>
            <a:r>
              <a:rPr lang="ru-RU" sz="1200" dirty="0" smtClean="0">
                <a:latin typeface="Times New Roman" pitchFamily="18" charset="0"/>
                <a:cs typeface="Times New Roman" pitchFamily="18" charset="0"/>
              </a:rPr>
              <a:t>При выполнении операции был тяжело ранен в левое бедро ноги, вследствие чего была ампутирована нога.</a:t>
            </a:r>
            <a:endParaRPr lang="ru-RU" sz="1200" dirty="0">
              <a:latin typeface="Times New Roman" pitchFamily="18" charset="0"/>
              <a:cs typeface="Times New Roman" pitchFamily="18" charset="0"/>
            </a:endParaRPr>
          </a:p>
        </p:txBody>
      </p:sp>
      <p:sp>
        <p:nvSpPr>
          <p:cNvPr id="7" name="Прямоугольник 6"/>
          <p:cNvSpPr/>
          <p:nvPr/>
        </p:nvSpPr>
        <p:spPr>
          <a:xfrm>
            <a:off x="785786" y="5429264"/>
            <a:ext cx="3429024" cy="430887"/>
          </a:xfrm>
          <a:prstGeom prst="rect">
            <a:avLst/>
          </a:prstGeom>
          <a:ln w="57150">
            <a:solidFill>
              <a:schemeClr val="bg1"/>
            </a:solidFill>
          </a:ln>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Гатилов</a:t>
            </a:r>
            <a:r>
              <a:rPr lang="ru-RU"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Федор Иванович</a:t>
            </a:r>
            <a:endParaRPr lang="ru-RU" sz="2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Рисунок 9" descr="IMG-20200508-WA000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4762501" y="4024316"/>
            <a:ext cx="1905013" cy="142876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643702" y="3857628"/>
            <a:ext cx="1928826" cy="523220"/>
          </a:xfrm>
          <a:prstGeom prst="rect">
            <a:avLst/>
          </a:prstGeom>
          <a:noFill/>
        </p:spPr>
        <p:txBody>
          <a:bodyPr wrap="square" rtlCol="0">
            <a:spAutoFit/>
          </a:bodyPr>
          <a:lstStyle/>
          <a:p>
            <a:pPr algn="ctr"/>
            <a:r>
              <a:rPr lang="ru-RU" sz="1400" b="1" dirty="0" smtClean="0">
                <a:solidFill>
                  <a:srgbClr val="FF0000"/>
                </a:solidFill>
                <a:latin typeface="Times New Roman" pitchFamily="18" charset="0"/>
                <a:cs typeface="Times New Roman" pitchFamily="18" charset="0"/>
              </a:rPr>
              <a:t>Награды моего прапрадедушки</a:t>
            </a:r>
            <a:endParaRPr lang="ru-RU" sz="1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1579</Words>
  <Application>Microsoft Office PowerPoint</Application>
  <PresentationFormat>Экран (4:3)</PresentationFormat>
  <Paragraphs>211</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admin</cp:lastModifiedBy>
  <cp:revision>70</cp:revision>
  <dcterms:created xsi:type="dcterms:W3CDTF">2020-05-08T12:23:48Z</dcterms:created>
  <dcterms:modified xsi:type="dcterms:W3CDTF">2020-05-14T03:04:23Z</dcterms:modified>
</cp:coreProperties>
</file>